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13" r:id="rId2"/>
    <p:sldId id="614" r:id="rId3"/>
    <p:sldId id="615" r:id="rId4"/>
    <p:sldId id="616" r:id="rId5"/>
    <p:sldId id="617" r:id="rId6"/>
    <p:sldId id="618" r:id="rId7"/>
    <p:sldId id="620" r:id="rId8"/>
    <p:sldId id="619" r:id="rId9"/>
    <p:sldId id="621" r:id="rId10"/>
    <p:sldId id="624" r:id="rId11"/>
    <p:sldId id="622" r:id="rId12"/>
    <p:sldId id="623" r:id="rId13"/>
    <p:sldId id="625" r:id="rId14"/>
    <p:sldId id="626" r:id="rId15"/>
    <p:sldId id="627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7" r:id="rId25"/>
    <p:sldId id="6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413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2468214418" TargetMode="External"/><Relationship Id="rId2" Type="http://schemas.openxmlformats.org/officeDocument/2006/relationships/hyperlink" Target="mailto:tsung-wei.huang@uta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ung-wei-huang/ece5960-physical-desig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ulations.utah.edu/academics/6-400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sung-wei.huang@Utah.edu" TargetMode="External"/><Relationship Id="rId2" Type="http://schemas.openxmlformats.org/officeDocument/2006/relationships/hyperlink" Target="https://www.cade.utah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5732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1: Introduction to Physical Design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D525-C243-254C-AA0D-3B759B8B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Silicon Compiler?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79D8C-D94B-4345-BEE6-CE9BB01E7D3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499131"/>
            <a:ext cx="2220132" cy="1973413"/>
            <a:chOff x="240" y="720"/>
            <a:chExt cx="1440" cy="1306"/>
          </a:xfrm>
        </p:grpSpPr>
        <p:pic>
          <p:nvPicPr>
            <p:cNvPr id="5" name="Picture 4" descr="Intel4004">
              <a:extLst>
                <a:ext uri="{FF2B5EF4-FFF2-40B4-BE49-F238E27FC236}">
                  <a16:creationId xmlns:a16="http://schemas.microsoft.com/office/drawing/2014/main" id="{2D2D65A2-8DDA-E74C-BADE-1289A43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720"/>
              <a:ext cx="1440" cy="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EBA74051-A993-2440-BB82-3DFF8D18E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" y="1776"/>
              <a:ext cx="115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Intel 4004 (</a:t>
              </a:r>
              <a:r>
                <a:rPr lang="ja-JP" alt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‘</a:t>
              </a: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71)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F51B73-F0E4-8F4C-8772-D70F21B0E707}"/>
              </a:ext>
            </a:extLst>
          </p:cNvPr>
          <p:cNvGrpSpPr>
            <a:grpSpLocks/>
          </p:cNvGrpSpPr>
          <p:nvPr/>
        </p:nvGrpSpPr>
        <p:grpSpPr bwMode="auto">
          <a:xfrm>
            <a:off x="4689917" y="1487571"/>
            <a:ext cx="2294136" cy="2246911"/>
            <a:chOff x="3264" y="720"/>
            <a:chExt cx="1776" cy="1845"/>
          </a:xfrm>
        </p:grpSpPr>
        <p:pic>
          <p:nvPicPr>
            <p:cNvPr id="8" name="Picture 7" descr="Intel8080">
              <a:extLst>
                <a:ext uri="{FF2B5EF4-FFF2-40B4-BE49-F238E27FC236}">
                  <a16:creationId xmlns:a16="http://schemas.microsoft.com/office/drawing/2014/main" id="{5FE51442-224B-9A48-8344-E07EF6C20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720"/>
              <a:ext cx="1776" cy="1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DCEE6-DA74-CA4C-B0B5-3190194B6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2255"/>
              <a:ext cx="950" cy="31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Intel 8080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063806-EA92-6645-A920-CA98BAE7ECF5}"/>
              </a:ext>
            </a:extLst>
          </p:cNvPr>
          <p:cNvGrpSpPr>
            <a:grpSpLocks/>
          </p:cNvGrpSpPr>
          <p:nvPr/>
        </p:nvGrpSpPr>
        <p:grpSpPr bwMode="auto">
          <a:xfrm>
            <a:off x="8615637" y="1485732"/>
            <a:ext cx="2738163" cy="2336062"/>
            <a:chOff x="288" y="2160"/>
            <a:chExt cx="1776" cy="1546"/>
          </a:xfrm>
        </p:grpSpPr>
        <p:pic>
          <p:nvPicPr>
            <p:cNvPr id="11" name="Picture 10" descr="intel8085">
              <a:extLst>
                <a:ext uri="{FF2B5EF4-FFF2-40B4-BE49-F238E27FC236}">
                  <a16:creationId xmlns:a16="http://schemas.microsoft.com/office/drawing/2014/main" id="{3A87A417-F795-5A45-9080-D83020D80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160"/>
              <a:ext cx="1776" cy="1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A2EE13-6DBE-D243-BE15-EC00E1705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" y="3456"/>
              <a:ext cx="7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Intel 8085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4F97DA-1023-A64F-A2FF-EEA8D8FA54BF}"/>
              </a:ext>
            </a:extLst>
          </p:cNvPr>
          <p:cNvGrpSpPr>
            <a:grpSpLocks/>
          </p:cNvGrpSpPr>
          <p:nvPr/>
        </p:nvGrpSpPr>
        <p:grpSpPr bwMode="auto">
          <a:xfrm>
            <a:off x="2356039" y="3892945"/>
            <a:ext cx="2423746" cy="2669468"/>
            <a:chOff x="2304" y="2304"/>
            <a:chExt cx="1632" cy="1834"/>
          </a:xfrm>
        </p:grpSpPr>
        <p:pic>
          <p:nvPicPr>
            <p:cNvPr id="14" name="Picture 13" descr="Intel286">
              <a:extLst>
                <a:ext uri="{FF2B5EF4-FFF2-40B4-BE49-F238E27FC236}">
                  <a16:creationId xmlns:a16="http://schemas.microsoft.com/office/drawing/2014/main" id="{21F769E0-5FE9-E547-AFD4-0B80CAD0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304"/>
              <a:ext cx="1632" cy="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4A7C5E-53FD-FB48-BEE2-4A451B07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3888"/>
              <a:ext cx="7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Intel 8286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3DF000-43A6-CC45-B810-74897968EEAB}"/>
              </a:ext>
            </a:extLst>
          </p:cNvPr>
          <p:cNvGrpSpPr>
            <a:grpSpLocks/>
          </p:cNvGrpSpPr>
          <p:nvPr/>
        </p:nvGrpSpPr>
        <p:grpSpPr bwMode="auto">
          <a:xfrm>
            <a:off x="5676551" y="3894704"/>
            <a:ext cx="3849479" cy="2702946"/>
            <a:chOff x="2496" y="2304"/>
            <a:chExt cx="2208" cy="1609"/>
          </a:xfrm>
        </p:grpSpPr>
        <p:pic>
          <p:nvPicPr>
            <p:cNvPr id="17" name="Picture 16" descr="Intel486dx">
              <a:extLst>
                <a:ext uri="{FF2B5EF4-FFF2-40B4-BE49-F238E27FC236}">
                  <a16:creationId xmlns:a16="http://schemas.microsoft.com/office/drawing/2014/main" id="{03730F18-F2A4-C04C-8E3D-76952A0EF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304"/>
              <a:ext cx="2208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DF98C3-4085-5A40-99F1-121C68F38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96"/>
              <a:ext cx="678" cy="21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Intel 8486</a:t>
              </a:r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08009CE2-2525-8D48-BC9F-A3494F98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8A96-F274-574B-B04B-B16A5917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Compiler: Front-end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5B82C-FD6A-A74A-9B35-ABD60C13F26B}"/>
              </a:ext>
            </a:extLst>
          </p:cNvPr>
          <p:cNvGrpSpPr>
            <a:grpSpLocks/>
          </p:cNvGrpSpPr>
          <p:nvPr/>
        </p:nvGrpSpPr>
        <p:grpSpPr bwMode="auto">
          <a:xfrm>
            <a:off x="1774372" y="1600200"/>
            <a:ext cx="9013371" cy="4633760"/>
            <a:chOff x="1104" y="1152"/>
            <a:chExt cx="4128" cy="2352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6BE8B930-083F-094F-943F-3A7657C33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1152"/>
              <a:ext cx="336" cy="192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7F981BF-744A-C843-8023-3C097D980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1488"/>
              <a:ext cx="336" cy="192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071289AE-1D7B-9149-B5F0-6E9275FABB31}"/>
                </a:ext>
              </a:extLst>
            </p:cNvPr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3633" y="1353"/>
              <a:ext cx="0" cy="1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4B848C7B-CCBB-D746-BF54-F7CEF8E25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" y="1824"/>
              <a:ext cx="432" cy="288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cxnSp>
          <p:nvCxnSpPr>
            <p:cNvPr id="9" name="AutoShape 8">
              <a:extLst>
                <a:ext uri="{FF2B5EF4-FFF2-40B4-BE49-F238E27FC236}">
                  <a16:creationId xmlns:a16="http://schemas.microsoft.com/office/drawing/2014/main" id="{65394C6B-0E35-224E-9B67-C3ABF4E07100}"/>
                </a:ext>
              </a:extLst>
            </p:cNvPr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3633" y="1689"/>
              <a:ext cx="0" cy="1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9">
              <a:extLst>
                <a:ext uri="{FF2B5EF4-FFF2-40B4-BE49-F238E27FC236}">
                  <a16:creationId xmlns:a16="http://schemas.microsoft.com/office/drawing/2014/main" id="{78BD5A81-5E96-7743-91A1-A7FE5B9603BC}"/>
                </a:ext>
              </a:extLst>
            </p:cNvPr>
            <p:cNvCxnSpPr>
              <a:cxnSpLocks noChangeShapeType="1"/>
              <a:stCxn id="6" idx="1"/>
              <a:endCxn id="8" idx="1"/>
            </p:cNvCxnSpPr>
            <p:nvPr/>
          </p:nvCxnSpPr>
          <p:spPr bwMode="auto">
            <a:xfrm rot="10800000" flipV="1">
              <a:off x="3408" y="1584"/>
              <a:ext cx="48" cy="384"/>
            </a:xfrm>
            <a:prstGeom prst="bentConnector3">
              <a:avLst>
                <a:gd name="adj1" fmla="val 38125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0">
              <a:extLst>
                <a:ext uri="{FF2B5EF4-FFF2-40B4-BE49-F238E27FC236}">
                  <a16:creationId xmlns:a16="http://schemas.microsoft.com/office/drawing/2014/main" id="{BAEDF9C2-6B19-424B-B0EA-6B8F4CE8EFF1}"/>
                </a:ext>
              </a:extLst>
            </p:cNvPr>
            <p:cNvCxnSpPr>
              <a:cxnSpLocks noChangeShapeType="1"/>
              <a:stCxn id="8" idx="3"/>
              <a:endCxn id="5" idx="3"/>
            </p:cNvCxnSpPr>
            <p:nvPr/>
          </p:nvCxnSpPr>
          <p:spPr bwMode="auto">
            <a:xfrm flipH="1" flipV="1">
              <a:off x="3810" y="1248"/>
              <a:ext cx="48" cy="720"/>
            </a:xfrm>
            <a:prstGeom prst="bentConnector3">
              <a:avLst>
                <a:gd name="adj1" fmla="val -28125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3B873478-3745-2945-A27A-CED3BCD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688"/>
              <a:ext cx="288" cy="24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8DA1A07F-8DA2-844B-ACA7-CC567AA4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928"/>
              <a:ext cx="288" cy="24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DA5FD6DF-C801-2A40-A906-207BF239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64"/>
              <a:ext cx="288" cy="24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5C5A3D3B-04B7-DF4E-8F22-EAFA4E69A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88"/>
              <a:ext cx="288" cy="24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8655C108-3540-E849-A195-48D8264F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264"/>
              <a:ext cx="288" cy="24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FBC3752A-6146-F643-879E-AFEBA0E98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736"/>
              <a:ext cx="48" cy="14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C5D736BA-801F-9942-8C98-34443981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312"/>
              <a:ext cx="48" cy="14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582483C9-3A37-A245-8FF5-063101124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88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04010BA6-6F66-2E4A-A44B-0C0B477E7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976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E3150219-B1B1-6243-A0CA-11575D905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312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7ED701B1-EB49-A64B-A282-AE8C781B3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321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0DD6800D-BD94-8143-9269-4D9D804DF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28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7C3E0027-C1A9-114E-A7D3-6ABBF6F6C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880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65276288-45A8-EE41-B36A-A41718CA0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32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3697ACF3-7D53-DB4B-AA5C-7CF91EF47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8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0E0FDF18-91FA-C64A-B9A2-115029996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3024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4BB38D5F-B6E0-8445-B57A-B9894D50B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8" y="336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6EC3C1D1-4685-7D44-BF9B-922FADD73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83F61FDA-FC3E-BE44-B688-208CF5B4A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312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CBD93720-3B9E-1B43-A12E-2C7FFB08F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832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2DEAC475-43A7-B443-A8E3-2190E4D16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360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EDDD2A-6F89-0A42-A65C-3F8F28936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248"/>
              <a:ext cx="1392" cy="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6AB23C-998C-A642-927B-3A8D9F679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824"/>
              <a:ext cx="1392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57BA17-A999-7E4E-A9D8-2FB54166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352"/>
              <a:ext cx="1392" cy="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F7366A-4C91-F340-9A49-42A3FB628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928"/>
              <a:ext cx="1392" cy="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id="{77380F92-95D3-A24E-803D-D0FD09725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96"/>
              <a:ext cx="14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latin typeface="Arial" pitchFamily="34" charset="0"/>
                </a:rPr>
                <a:t>System Specification</a:t>
              </a: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C5DFA606-9B98-574D-9C8A-E5ACC3F9C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872"/>
              <a:ext cx="13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solidFill>
                    <a:srgbClr val="FF0000"/>
                  </a:solidFill>
                  <a:latin typeface="Arial" pitchFamily="34" charset="0"/>
                </a:rPr>
                <a:t>Functional Design</a:t>
              </a:r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11990666-FC98-2C49-A364-B2C062CAA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428"/>
              <a:ext cx="13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solidFill>
                    <a:srgbClr val="FF0000"/>
                  </a:solidFill>
                  <a:latin typeface="Arial" pitchFamily="34" charset="0"/>
                </a:rPr>
                <a:t>Logic Design</a:t>
              </a:r>
            </a:p>
          </p:txBody>
        </p:sp>
        <p:sp>
          <p:nvSpPr>
            <p:cNvPr id="40" name="Text Box 39">
              <a:extLst>
                <a:ext uri="{FF2B5EF4-FFF2-40B4-BE49-F238E27FC236}">
                  <a16:creationId xmlns:a16="http://schemas.microsoft.com/office/drawing/2014/main" id="{9CA76B81-2D3A-F84A-89D4-03AE00228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976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latin typeface="Arial" pitchFamily="34" charset="0"/>
                </a:rPr>
                <a:t>Circuit Design</a:t>
              </a:r>
            </a:p>
          </p:txBody>
        </p:sp>
        <p:cxnSp>
          <p:nvCxnSpPr>
            <p:cNvPr id="41" name="AutoShape 40">
              <a:extLst>
                <a:ext uri="{FF2B5EF4-FFF2-40B4-BE49-F238E27FC236}">
                  <a16:creationId xmlns:a16="http://schemas.microsoft.com/office/drawing/2014/main" id="{3DF2B03B-82DB-F340-A2A6-0A8219BFAA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24" y="1584"/>
              <a:ext cx="0" cy="2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41">
              <a:extLst>
                <a:ext uri="{FF2B5EF4-FFF2-40B4-BE49-F238E27FC236}">
                  <a16:creationId xmlns:a16="http://schemas.microsoft.com/office/drawing/2014/main" id="{1FC4775B-15F9-854E-AEC4-5E835D1A7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60"/>
              <a:ext cx="1968" cy="4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600" b="1" dirty="0">
                  <a:latin typeface="Arial" pitchFamily="34" charset="0"/>
                </a:rPr>
                <a:t>X=(AB*CD)+(A+D)+(A(B+C))</a:t>
              </a:r>
            </a:p>
            <a:p>
              <a:pPr>
                <a:spcBef>
                  <a:spcPct val="50000"/>
                </a:spcBef>
              </a:pPr>
              <a:r>
                <a:rPr lang="en-US" altLang="zh-TW" sz="1600" b="1" dirty="0">
                  <a:latin typeface="Arial" pitchFamily="34" charset="0"/>
                </a:rPr>
                <a:t>Y=(A(B+C))+AC+D+A(BC+D))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90E737E-48B7-3145-864B-90A240D0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360"/>
              <a:ext cx="48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64DDBB4-3F18-084A-A5EE-1F579E7A5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784"/>
              <a:ext cx="48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6F65FD-EF6A-E34F-94FA-FCCAF9686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360"/>
              <a:ext cx="48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4E360F0-4FB1-0445-B73D-4ACB6AFBD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784"/>
              <a:ext cx="48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cxnSp>
          <p:nvCxnSpPr>
            <p:cNvPr id="47" name="AutoShape 46">
              <a:extLst>
                <a:ext uri="{FF2B5EF4-FFF2-40B4-BE49-F238E27FC236}">
                  <a16:creationId xmlns:a16="http://schemas.microsoft.com/office/drawing/2014/main" id="{4F516772-1B9B-A646-83F9-8EED0EBB291F}"/>
                </a:ext>
              </a:extLst>
            </p:cNvPr>
            <p:cNvCxnSpPr>
              <a:cxnSpLocks noChangeShapeType="1"/>
              <a:stCxn id="46" idx="3"/>
              <a:endCxn id="15" idx="1"/>
            </p:cNvCxnSpPr>
            <p:nvPr/>
          </p:nvCxnSpPr>
          <p:spPr bwMode="auto">
            <a:xfrm>
              <a:off x="3849" y="2808"/>
              <a:ext cx="17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47">
              <a:extLst>
                <a:ext uri="{FF2B5EF4-FFF2-40B4-BE49-F238E27FC236}">
                  <a16:creationId xmlns:a16="http://schemas.microsoft.com/office/drawing/2014/main" id="{097D55D7-B503-5D4C-A9BF-E540728D5EAC}"/>
                </a:ext>
              </a:extLst>
            </p:cNvPr>
            <p:cNvCxnSpPr>
              <a:cxnSpLocks noChangeShapeType="1"/>
              <a:stCxn id="45" idx="3"/>
              <a:endCxn id="14" idx="1"/>
            </p:cNvCxnSpPr>
            <p:nvPr/>
          </p:nvCxnSpPr>
          <p:spPr bwMode="auto">
            <a:xfrm>
              <a:off x="3849" y="3384"/>
              <a:ext cx="17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59E2DC-0F42-FF4A-AF8E-0903D63C5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024"/>
              <a:ext cx="48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cxnSp>
          <p:nvCxnSpPr>
            <p:cNvPr id="50" name="AutoShape 49">
              <a:extLst>
                <a:ext uri="{FF2B5EF4-FFF2-40B4-BE49-F238E27FC236}">
                  <a16:creationId xmlns:a16="http://schemas.microsoft.com/office/drawing/2014/main" id="{96B447C0-9940-6D48-8454-E23AE7DB8D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24" y="2688"/>
              <a:ext cx="0" cy="2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AutoShape 50">
              <a:extLst>
                <a:ext uri="{FF2B5EF4-FFF2-40B4-BE49-F238E27FC236}">
                  <a16:creationId xmlns:a16="http://schemas.microsoft.com/office/drawing/2014/main" id="{22AE31A3-960F-904A-B4D3-502BC88639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24" y="2112"/>
              <a:ext cx="0" cy="2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51">
              <a:extLst>
                <a:ext uri="{FF2B5EF4-FFF2-40B4-BE49-F238E27FC236}">
                  <a16:creationId xmlns:a16="http://schemas.microsoft.com/office/drawing/2014/main" id="{02591C23-47B2-3A45-9446-45E64DCFC6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24" y="3264"/>
              <a:ext cx="0" cy="2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52">
              <a:extLst>
                <a:ext uri="{FF2B5EF4-FFF2-40B4-BE49-F238E27FC236}">
                  <a16:creationId xmlns:a16="http://schemas.microsoft.com/office/drawing/2014/main" id="{BBE95782-8D3B-DC4C-871E-AD3A3E8E93CA}"/>
                </a:ext>
              </a:extLst>
            </p:cNvPr>
            <p:cNvCxnSpPr>
              <a:cxnSpLocks noChangeShapeType="1"/>
              <a:stCxn id="49" idx="3"/>
            </p:cNvCxnSpPr>
            <p:nvPr/>
          </p:nvCxnSpPr>
          <p:spPr bwMode="auto">
            <a:xfrm>
              <a:off x="4905" y="3048"/>
              <a:ext cx="23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4" name="Slide Number Placeholder 1">
            <a:extLst>
              <a:ext uri="{FF2B5EF4-FFF2-40B4-BE49-F238E27FC236}">
                <a16:creationId xmlns:a16="http://schemas.microsoft.com/office/drawing/2014/main" id="{BF0D9EBD-F6CB-9A47-A382-4E03064C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3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DBD6-FC33-0346-8CB6-155D7278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Compiler: Back-end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93FBFF-46D3-534E-BC73-214B1A398C14}"/>
              </a:ext>
            </a:extLst>
          </p:cNvPr>
          <p:cNvGrpSpPr>
            <a:grpSpLocks/>
          </p:cNvGrpSpPr>
          <p:nvPr/>
        </p:nvGrpSpPr>
        <p:grpSpPr bwMode="auto">
          <a:xfrm>
            <a:off x="2786743" y="1666763"/>
            <a:ext cx="6618514" cy="4707853"/>
            <a:chOff x="1482" y="1392"/>
            <a:chExt cx="2934" cy="2087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C7EA8B37-5A58-A74F-BE39-CD890A138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" y="1705"/>
              <a:ext cx="1356" cy="24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latin typeface="Arial" pitchFamily="34" charset="0"/>
                </a:rPr>
                <a:t>Physical Design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8500E93A-3D3B-5945-981D-F57BCB69E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" y="2345"/>
              <a:ext cx="1356" cy="24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latin typeface="Arial" pitchFamily="34" charset="0"/>
                </a:rPr>
                <a:t>Fabrication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20115AFD-1928-F34C-915E-6C03373B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" y="2970"/>
              <a:ext cx="1356" cy="24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1">
                  <a:latin typeface="Arial" pitchFamily="34" charset="0"/>
                </a:rPr>
                <a:t>Packaging</a:t>
              </a:r>
            </a:p>
          </p:txBody>
        </p:sp>
        <p:cxnSp>
          <p:nvCxnSpPr>
            <p:cNvPr id="8" name="AutoShape 7">
              <a:extLst>
                <a:ext uri="{FF2B5EF4-FFF2-40B4-BE49-F238E27FC236}">
                  <a16:creationId xmlns:a16="http://schemas.microsoft.com/office/drawing/2014/main" id="{A629B986-92F2-F849-B5B0-7FDF5BE6C23B}"/>
                </a:ext>
              </a:extLst>
            </p:cNvPr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2160" y="1963"/>
              <a:ext cx="0" cy="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8">
              <a:extLst>
                <a:ext uri="{FF2B5EF4-FFF2-40B4-BE49-F238E27FC236}">
                  <a16:creationId xmlns:a16="http://schemas.microsoft.com/office/drawing/2014/main" id="{2D8352CA-F1B1-A84E-9CDB-2D7173091C98}"/>
                </a:ext>
              </a:extLst>
            </p:cNvPr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>
              <a:off x="2160" y="2603"/>
              <a:ext cx="0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9">
              <a:extLst>
                <a:ext uri="{FF2B5EF4-FFF2-40B4-BE49-F238E27FC236}">
                  <a16:creationId xmlns:a16="http://schemas.microsoft.com/office/drawing/2014/main" id="{E8614ACF-EA19-B84A-B72C-08C4A55272AD}"/>
                </a:ext>
              </a:extLst>
            </p:cNvPr>
            <p:cNvCxnSpPr>
              <a:cxnSpLocks noChangeShapeType="1"/>
              <a:endCxn id="5" idx="0"/>
            </p:cNvCxnSpPr>
            <p:nvPr/>
          </p:nvCxnSpPr>
          <p:spPr bwMode="auto">
            <a:xfrm>
              <a:off x="2160" y="1392"/>
              <a:ext cx="0" cy="3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1" name="Picture 10" descr="diamond">
              <a:extLst>
                <a:ext uri="{FF2B5EF4-FFF2-40B4-BE49-F238E27FC236}">
                  <a16:creationId xmlns:a16="http://schemas.microsoft.com/office/drawing/2014/main" id="{C0F559FF-B09C-2C45-82D9-E67051186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282"/>
              <a:ext cx="480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26D8BD78-4C18-7341-AC0E-61108551C5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2928"/>
            <a:ext cx="720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4" name="CorelDRAW" r:id="rId4" imgW="6448425" imgH="4171950" progId="CorelDraw.Graphic.7">
                    <p:embed/>
                  </p:oleObj>
                </mc:Choice>
                <mc:Fallback>
                  <p:oleObj name="CorelDRAW" r:id="rId4" imgW="6448425" imgH="4171950" progId="CorelDraw.Graphic.7">
                    <p:embed/>
                    <p:pic>
                      <p:nvPicPr>
                        <p:cNvPr id="205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928"/>
                          <a:ext cx="720" cy="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bg1"/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189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0436C39-86B5-6246-B1AE-302F54097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546"/>
              <a:ext cx="576" cy="566"/>
              <a:chOff x="3164" y="620"/>
              <a:chExt cx="676" cy="6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C33472-2BE5-364C-BBDD-2BB2B600D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624"/>
                <a:ext cx="672" cy="6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A9FD2DA-B94F-A14A-8559-2094B483B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53"/>
                <a:ext cx="184" cy="93"/>
              </a:xfrm>
              <a:custGeom>
                <a:avLst/>
                <a:gdLst>
                  <a:gd name="T0" fmla="*/ 12 w 367"/>
                  <a:gd name="T1" fmla="*/ 5 h 187"/>
                  <a:gd name="T2" fmla="*/ 12 w 367"/>
                  <a:gd name="T3" fmla="*/ 1 h 187"/>
                  <a:gd name="T4" fmla="*/ 0 w 367"/>
                  <a:gd name="T5" fmla="*/ 1 h 187"/>
                  <a:gd name="T6" fmla="*/ 0 w 367"/>
                  <a:gd name="T7" fmla="*/ 0 h 187"/>
                  <a:gd name="T8" fmla="*/ 12 w 367"/>
                  <a:gd name="T9" fmla="*/ 5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"/>
                  <a:gd name="T16" fmla="*/ 0 h 187"/>
                  <a:gd name="T17" fmla="*/ 367 w 367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" h="187">
                    <a:moveTo>
                      <a:pt x="367" y="187"/>
                    </a:moveTo>
                    <a:lnTo>
                      <a:pt x="367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367" y="187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C9414BA-1401-B94F-B1A3-551AC4B8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53"/>
                <a:ext cx="184" cy="93"/>
              </a:xfrm>
              <a:custGeom>
                <a:avLst/>
                <a:gdLst>
                  <a:gd name="T0" fmla="*/ 12 w 367"/>
                  <a:gd name="T1" fmla="*/ 5 h 187"/>
                  <a:gd name="T2" fmla="*/ 12 w 367"/>
                  <a:gd name="T3" fmla="*/ 1 h 187"/>
                  <a:gd name="T4" fmla="*/ 0 w 367"/>
                  <a:gd name="T5" fmla="*/ 1 h 187"/>
                  <a:gd name="T6" fmla="*/ 0 w 367"/>
                  <a:gd name="T7" fmla="*/ 0 h 1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7"/>
                  <a:gd name="T13" fmla="*/ 0 h 187"/>
                  <a:gd name="T14" fmla="*/ 367 w 367"/>
                  <a:gd name="T15" fmla="*/ 187 h 1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7" h="187">
                    <a:moveTo>
                      <a:pt x="367" y="187"/>
                    </a:moveTo>
                    <a:lnTo>
                      <a:pt x="367" y="58"/>
                    </a:lnTo>
                    <a:lnTo>
                      <a:pt x="0" y="58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C67EA59-D90A-C14C-80FA-9D2F6BCE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4" y="823"/>
                <a:ext cx="1" cy="90"/>
              </a:xfrm>
              <a:custGeom>
                <a:avLst/>
                <a:gdLst>
                  <a:gd name="T0" fmla="*/ 0 w 1"/>
                  <a:gd name="T1" fmla="*/ 6 h 180"/>
                  <a:gd name="T2" fmla="*/ 0 w 1"/>
                  <a:gd name="T3" fmla="*/ 0 h 180"/>
                  <a:gd name="T4" fmla="*/ 0 w 1"/>
                  <a:gd name="T5" fmla="*/ 6 h 18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0"/>
                  <a:gd name="T11" fmla="*/ 1 w 1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7AFAC0D9-E38F-0341-B91D-3C153E6D3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4" y="823"/>
                <a:ext cx="1" cy="9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B28093E-5197-844C-85B3-B9BC51A86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4" y="633"/>
                <a:ext cx="1" cy="39"/>
              </a:xfrm>
              <a:custGeom>
                <a:avLst/>
                <a:gdLst>
                  <a:gd name="T0" fmla="*/ 0 w 1"/>
                  <a:gd name="T1" fmla="*/ 0 h 77"/>
                  <a:gd name="T2" fmla="*/ 0 w 1"/>
                  <a:gd name="T3" fmla="*/ 3 h 77"/>
                  <a:gd name="T4" fmla="*/ 0 w 1"/>
                  <a:gd name="T5" fmla="*/ 0 h 77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7"/>
                  <a:gd name="T11" fmla="*/ 1 w 1"/>
                  <a:gd name="T12" fmla="*/ 77 h 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7">
                    <a:moveTo>
                      <a:pt x="0" y="0"/>
                    </a:moveTo>
                    <a:lnTo>
                      <a:pt x="0" y="7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9">
                <a:extLst>
                  <a:ext uri="{FF2B5EF4-FFF2-40B4-BE49-F238E27FC236}">
                    <a16:creationId xmlns:a16="http://schemas.microsoft.com/office/drawing/2014/main" id="{6F66E4A8-5B52-FF44-A9A5-41C77FAC4A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4" y="633"/>
                <a:ext cx="1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4CD6D3F-F64A-DD43-AA88-A53EC303D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1092"/>
                <a:ext cx="65" cy="1"/>
              </a:xfrm>
              <a:custGeom>
                <a:avLst/>
                <a:gdLst>
                  <a:gd name="T0" fmla="*/ 0 w 129"/>
                  <a:gd name="T1" fmla="*/ 0 h 1"/>
                  <a:gd name="T2" fmla="*/ 5 w 129"/>
                  <a:gd name="T3" fmla="*/ 0 h 1"/>
                  <a:gd name="T4" fmla="*/ 0 w 12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1"/>
                  <a:gd name="T11" fmla="*/ 129 w 12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1">
                    <a:moveTo>
                      <a:pt x="0" y="0"/>
                    </a:moveTo>
                    <a:lnTo>
                      <a:pt x="129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1EAAB6F6-03C3-4F4C-842D-76950903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4" y="1092"/>
                <a:ext cx="65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0D2078B-2755-9740-A90E-1C47957BB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1107"/>
                <a:ext cx="40" cy="1"/>
              </a:xfrm>
              <a:custGeom>
                <a:avLst/>
                <a:gdLst>
                  <a:gd name="T0" fmla="*/ 0 w 81"/>
                  <a:gd name="T1" fmla="*/ 0 h 1"/>
                  <a:gd name="T2" fmla="*/ 2 w 81"/>
                  <a:gd name="T3" fmla="*/ 0 h 1"/>
                  <a:gd name="T4" fmla="*/ 0 w 8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81"/>
                  <a:gd name="T10" fmla="*/ 0 h 1"/>
                  <a:gd name="T11" fmla="*/ 81 w 8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" h="1">
                    <a:moveTo>
                      <a:pt x="0" y="0"/>
                    </a:moveTo>
                    <a:lnTo>
                      <a:pt x="8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887A819D-CEC9-054E-80BC-63CF0BBEC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7" y="1107"/>
                <a:ext cx="4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3F9E0C8-7F5E-8A49-B4CD-71CAEECD8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1122"/>
                <a:ext cx="65" cy="1"/>
              </a:xfrm>
              <a:custGeom>
                <a:avLst/>
                <a:gdLst>
                  <a:gd name="T0" fmla="*/ 0 w 129"/>
                  <a:gd name="T1" fmla="*/ 0 h 1"/>
                  <a:gd name="T2" fmla="*/ 5 w 129"/>
                  <a:gd name="T3" fmla="*/ 0 h 1"/>
                  <a:gd name="T4" fmla="*/ 0 w 12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1"/>
                  <a:gd name="T11" fmla="*/ 129 w 12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1">
                    <a:moveTo>
                      <a:pt x="0" y="0"/>
                    </a:moveTo>
                    <a:lnTo>
                      <a:pt x="129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3DBA4CC0-2FA4-FA47-AE2D-AA038F1C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4" y="1122"/>
                <a:ext cx="65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E63EACB-48E9-DF47-A5D6-FE56E1D9A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1135"/>
                <a:ext cx="40" cy="1"/>
              </a:xfrm>
              <a:custGeom>
                <a:avLst/>
                <a:gdLst>
                  <a:gd name="T0" fmla="*/ 0 w 81"/>
                  <a:gd name="T1" fmla="*/ 0 h 1"/>
                  <a:gd name="T2" fmla="*/ 2 w 81"/>
                  <a:gd name="T3" fmla="*/ 0 h 1"/>
                  <a:gd name="T4" fmla="*/ 0 w 8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81"/>
                  <a:gd name="T10" fmla="*/ 0 h 1"/>
                  <a:gd name="T11" fmla="*/ 81 w 8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" h="1">
                    <a:moveTo>
                      <a:pt x="0" y="0"/>
                    </a:moveTo>
                    <a:lnTo>
                      <a:pt x="8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371DF6A9-DC99-6240-9B32-CC373404F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7" y="1135"/>
                <a:ext cx="4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02A4B2A-EF17-5B42-A9D5-87365A63C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1152"/>
                <a:ext cx="65" cy="1"/>
              </a:xfrm>
              <a:custGeom>
                <a:avLst/>
                <a:gdLst>
                  <a:gd name="T0" fmla="*/ 0 w 129"/>
                  <a:gd name="T1" fmla="*/ 0 h 1"/>
                  <a:gd name="T2" fmla="*/ 5 w 129"/>
                  <a:gd name="T3" fmla="*/ 0 h 1"/>
                  <a:gd name="T4" fmla="*/ 0 w 12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1"/>
                  <a:gd name="T11" fmla="*/ 129 w 12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1">
                    <a:moveTo>
                      <a:pt x="0" y="0"/>
                    </a:moveTo>
                    <a:lnTo>
                      <a:pt x="129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4AD32E98-C49F-2B43-9F19-C3F4709EA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4" y="1152"/>
                <a:ext cx="65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B2ED32-4C1B-B045-A4DC-EB8D2F40F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1166"/>
                <a:ext cx="40" cy="1"/>
              </a:xfrm>
              <a:custGeom>
                <a:avLst/>
                <a:gdLst>
                  <a:gd name="T0" fmla="*/ 0 w 81"/>
                  <a:gd name="T1" fmla="*/ 0 h 1"/>
                  <a:gd name="T2" fmla="*/ 2 w 81"/>
                  <a:gd name="T3" fmla="*/ 0 h 1"/>
                  <a:gd name="T4" fmla="*/ 0 w 8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81"/>
                  <a:gd name="T10" fmla="*/ 0 h 1"/>
                  <a:gd name="T11" fmla="*/ 81 w 8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" h="1">
                    <a:moveTo>
                      <a:pt x="0" y="0"/>
                    </a:moveTo>
                    <a:lnTo>
                      <a:pt x="81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B4F903A2-A431-E24B-8157-3A071C7EC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7" y="1166"/>
                <a:ext cx="4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CF6C621-DFF5-D745-8A8B-856FC0CE4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" y="633"/>
                <a:ext cx="625" cy="458"/>
              </a:xfrm>
              <a:custGeom>
                <a:avLst/>
                <a:gdLst>
                  <a:gd name="T0" fmla="*/ 0 w 1249"/>
                  <a:gd name="T1" fmla="*/ 29 h 915"/>
                  <a:gd name="T2" fmla="*/ 0 w 1249"/>
                  <a:gd name="T3" fmla="*/ 0 h 915"/>
                  <a:gd name="T4" fmla="*/ 40 w 1249"/>
                  <a:gd name="T5" fmla="*/ 0 h 915"/>
                  <a:gd name="T6" fmla="*/ 0 60000 65536"/>
                  <a:gd name="T7" fmla="*/ 0 60000 65536"/>
                  <a:gd name="T8" fmla="*/ 0 60000 65536"/>
                  <a:gd name="T9" fmla="*/ 0 w 1249"/>
                  <a:gd name="T10" fmla="*/ 0 h 915"/>
                  <a:gd name="T11" fmla="*/ 1249 w 1249"/>
                  <a:gd name="T12" fmla="*/ 915 h 9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9" h="915">
                    <a:moveTo>
                      <a:pt x="0" y="915"/>
                    </a:moveTo>
                    <a:lnTo>
                      <a:pt x="0" y="0"/>
                    </a:lnTo>
                    <a:lnTo>
                      <a:pt x="1249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B94A73D-5B2E-404A-9797-4D9E3EEDF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" y="1167"/>
                <a:ext cx="608" cy="99"/>
              </a:xfrm>
              <a:custGeom>
                <a:avLst/>
                <a:gdLst>
                  <a:gd name="T0" fmla="*/ 0 w 1215"/>
                  <a:gd name="T1" fmla="*/ 0 h 198"/>
                  <a:gd name="T2" fmla="*/ 0 w 1215"/>
                  <a:gd name="T3" fmla="*/ 6 h 198"/>
                  <a:gd name="T4" fmla="*/ 38 w 1215"/>
                  <a:gd name="T5" fmla="*/ 6 h 198"/>
                  <a:gd name="T6" fmla="*/ 0 60000 65536"/>
                  <a:gd name="T7" fmla="*/ 0 60000 65536"/>
                  <a:gd name="T8" fmla="*/ 0 60000 65536"/>
                  <a:gd name="T9" fmla="*/ 0 w 1215"/>
                  <a:gd name="T10" fmla="*/ 0 h 198"/>
                  <a:gd name="T11" fmla="*/ 1215 w 1215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15" h="198">
                    <a:moveTo>
                      <a:pt x="0" y="0"/>
                    </a:moveTo>
                    <a:lnTo>
                      <a:pt x="0" y="198"/>
                    </a:lnTo>
                    <a:lnTo>
                      <a:pt x="1215" y="198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26E7BBB-FCAC-5C40-84A0-88CC589E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621"/>
                <a:ext cx="25" cy="26"/>
              </a:xfrm>
              <a:custGeom>
                <a:avLst/>
                <a:gdLst>
                  <a:gd name="T0" fmla="*/ 0 w 51"/>
                  <a:gd name="T1" fmla="*/ 2 h 52"/>
                  <a:gd name="T2" fmla="*/ 0 w 51"/>
                  <a:gd name="T3" fmla="*/ 2 h 52"/>
                  <a:gd name="T4" fmla="*/ 1 w 51"/>
                  <a:gd name="T5" fmla="*/ 2 h 52"/>
                  <a:gd name="T6" fmla="*/ 1 w 51"/>
                  <a:gd name="T7" fmla="*/ 2 h 52"/>
                  <a:gd name="T8" fmla="*/ 1 w 51"/>
                  <a:gd name="T9" fmla="*/ 2 h 52"/>
                  <a:gd name="T10" fmla="*/ 1 w 51"/>
                  <a:gd name="T11" fmla="*/ 2 h 52"/>
                  <a:gd name="T12" fmla="*/ 1 w 51"/>
                  <a:gd name="T13" fmla="*/ 2 h 52"/>
                  <a:gd name="T14" fmla="*/ 1 w 51"/>
                  <a:gd name="T15" fmla="*/ 1 h 52"/>
                  <a:gd name="T16" fmla="*/ 1 w 51"/>
                  <a:gd name="T17" fmla="*/ 1 h 52"/>
                  <a:gd name="T18" fmla="*/ 1 w 51"/>
                  <a:gd name="T19" fmla="*/ 1 h 52"/>
                  <a:gd name="T20" fmla="*/ 1 w 51"/>
                  <a:gd name="T21" fmla="*/ 1 h 52"/>
                  <a:gd name="T22" fmla="*/ 1 w 51"/>
                  <a:gd name="T23" fmla="*/ 1 h 52"/>
                  <a:gd name="T24" fmla="*/ 1 w 51"/>
                  <a:gd name="T25" fmla="*/ 1 h 52"/>
                  <a:gd name="T26" fmla="*/ 1 w 51"/>
                  <a:gd name="T27" fmla="*/ 1 h 52"/>
                  <a:gd name="T28" fmla="*/ 1 w 51"/>
                  <a:gd name="T29" fmla="*/ 1 h 52"/>
                  <a:gd name="T30" fmla="*/ 0 w 51"/>
                  <a:gd name="T31" fmla="*/ 0 h 52"/>
                  <a:gd name="T32" fmla="*/ 0 w 51"/>
                  <a:gd name="T33" fmla="*/ 0 h 52"/>
                  <a:gd name="T34" fmla="*/ 0 w 51"/>
                  <a:gd name="T35" fmla="*/ 0 h 52"/>
                  <a:gd name="T36" fmla="*/ 0 w 51"/>
                  <a:gd name="T37" fmla="*/ 1 h 52"/>
                  <a:gd name="T38" fmla="*/ 0 w 51"/>
                  <a:gd name="T39" fmla="*/ 1 h 52"/>
                  <a:gd name="T40" fmla="*/ 0 w 51"/>
                  <a:gd name="T41" fmla="*/ 1 h 52"/>
                  <a:gd name="T42" fmla="*/ 0 w 51"/>
                  <a:gd name="T43" fmla="*/ 1 h 52"/>
                  <a:gd name="T44" fmla="*/ 0 w 51"/>
                  <a:gd name="T45" fmla="*/ 1 h 52"/>
                  <a:gd name="T46" fmla="*/ 0 w 51"/>
                  <a:gd name="T47" fmla="*/ 1 h 52"/>
                  <a:gd name="T48" fmla="*/ 0 w 51"/>
                  <a:gd name="T49" fmla="*/ 1 h 52"/>
                  <a:gd name="T50" fmla="*/ 0 w 51"/>
                  <a:gd name="T51" fmla="*/ 1 h 52"/>
                  <a:gd name="T52" fmla="*/ 0 w 51"/>
                  <a:gd name="T53" fmla="*/ 2 h 52"/>
                  <a:gd name="T54" fmla="*/ 0 w 51"/>
                  <a:gd name="T55" fmla="*/ 2 h 52"/>
                  <a:gd name="T56" fmla="*/ 0 w 51"/>
                  <a:gd name="T57" fmla="*/ 2 h 52"/>
                  <a:gd name="T58" fmla="*/ 0 w 51"/>
                  <a:gd name="T59" fmla="*/ 2 h 52"/>
                  <a:gd name="T60" fmla="*/ 0 w 51"/>
                  <a:gd name="T61" fmla="*/ 2 h 52"/>
                  <a:gd name="T62" fmla="*/ 0 w 51"/>
                  <a:gd name="T63" fmla="*/ 2 h 52"/>
                  <a:gd name="T64" fmla="*/ 0 w 51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1"/>
                  <a:gd name="T100" fmla="*/ 0 h 52"/>
                  <a:gd name="T101" fmla="*/ 51 w 51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1" h="52">
                    <a:moveTo>
                      <a:pt x="26" y="52"/>
                    </a:moveTo>
                    <a:lnTo>
                      <a:pt x="31" y="50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3" y="43"/>
                    </a:lnTo>
                    <a:lnTo>
                      <a:pt x="47" y="39"/>
                    </a:lnTo>
                    <a:lnTo>
                      <a:pt x="49" y="36"/>
                    </a:lnTo>
                    <a:lnTo>
                      <a:pt x="51" y="30"/>
                    </a:lnTo>
                    <a:lnTo>
                      <a:pt x="51" y="25"/>
                    </a:lnTo>
                    <a:lnTo>
                      <a:pt x="51" y="19"/>
                    </a:lnTo>
                    <a:lnTo>
                      <a:pt x="49" y="16"/>
                    </a:lnTo>
                    <a:lnTo>
                      <a:pt x="47" y="10"/>
                    </a:lnTo>
                    <a:lnTo>
                      <a:pt x="43" y="7"/>
                    </a:lnTo>
                    <a:lnTo>
                      <a:pt x="40" y="3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4" y="39"/>
                    </a:lnTo>
                    <a:lnTo>
                      <a:pt x="8" y="43"/>
                    </a:lnTo>
                    <a:lnTo>
                      <a:pt x="11" y="46"/>
                    </a:lnTo>
                    <a:lnTo>
                      <a:pt x="15" y="48"/>
                    </a:lnTo>
                    <a:lnTo>
                      <a:pt x="20" y="50"/>
                    </a:lnTo>
                    <a:lnTo>
                      <a:pt x="26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FFBC5F3-01A9-0847-AA8E-35E690D53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" y="620"/>
                <a:ext cx="26" cy="26"/>
              </a:xfrm>
              <a:custGeom>
                <a:avLst/>
                <a:gdLst>
                  <a:gd name="T0" fmla="*/ 1 w 50"/>
                  <a:gd name="T1" fmla="*/ 2 h 52"/>
                  <a:gd name="T2" fmla="*/ 1 w 50"/>
                  <a:gd name="T3" fmla="*/ 2 h 52"/>
                  <a:gd name="T4" fmla="*/ 2 w 50"/>
                  <a:gd name="T5" fmla="*/ 2 h 52"/>
                  <a:gd name="T6" fmla="*/ 2 w 50"/>
                  <a:gd name="T7" fmla="*/ 2 h 52"/>
                  <a:gd name="T8" fmla="*/ 2 w 50"/>
                  <a:gd name="T9" fmla="*/ 2 h 52"/>
                  <a:gd name="T10" fmla="*/ 2 w 50"/>
                  <a:gd name="T11" fmla="*/ 2 h 52"/>
                  <a:gd name="T12" fmla="*/ 2 w 50"/>
                  <a:gd name="T13" fmla="*/ 2 h 52"/>
                  <a:gd name="T14" fmla="*/ 2 w 50"/>
                  <a:gd name="T15" fmla="*/ 1 h 52"/>
                  <a:gd name="T16" fmla="*/ 2 w 50"/>
                  <a:gd name="T17" fmla="*/ 1 h 52"/>
                  <a:gd name="T18" fmla="*/ 2 w 50"/>
                  <a:gd name="T19" fmla="*/ 1 h 52"/>
                  <a:gd name="T20" fmla="*/ 2 w 50"/>
                  <a:gd name="T21" fmla="*/ 1 h 52"/>
                  <a:gd name="T22" fmla="*/ 2 w 50"/>
                  <a:gd name="T23" fmla="*/ 1 h 52"/>
                  <a:gd name="T24" fmla="*/ 2 w 50"/>
                  <a:gd name="T25" fmla="*/ 1 h 52"/>
                  <a:gd name="T26" fmla="*/ 2 w 50"/>
                  <a:gd name="T27" fmla="*/ 1 h 52"/>
                  <a:gd name="T28" fmla="*/ 2 w 50"/>
                  <a:gd name="T29" fmla="*/ 1 h 52"/>
                  <a:gd name="T30" fmla="*/ 1 w 50"/>
                  <a:gd name="T31" fmla="*/ 0 h 52"/>
                  <a:gd name="T32" fmla="*/ 1 w 50"/>
                  <a:gd name="T33" fmla="*/ 0 h 52"/>
                  <a:gd name="T34" fmla="*/ 1 w 50"/>
                  <a:gd name="T35" fmla="*/ 0 h 52"/>
                  <a:gd name="T36" fmla="*/ 1 w 50"/>
                  <a:gd name="T37" fmla="*/ 1 h 52"/>
                  <a:gd name="T38" fmla="*/ 1 w 50"/>
                  <a:gd name="T39" fmla="*/ 1 h 52"/>
                  <a:gd name="T40" fmla="*/ 1 w 50"/>
                  <a:gd name="T41" fmla="*/ 1 h 52"/>
                  <a:gd name="T42" fmla="*/ 1 w 50"/>
                  <a:gd name="T43" fmla="*/ 1 h 52"/>
                  <a:gd name="T44" fmla="*/ 1 w 50"/>
                  <a:gd name="T45" fmla="*/ 1 h 52"/>
                  <a:gd name="T46" fmla="*/ 0 w 50"/>
                  <a:gd name="T47" fmla="*/ 1 h 52"/>
                  <a:gd name="T48" fmla="*/ 0 w 50"/>
                  <a:gd name="T49" fmla="*/ 1 h 52"/>
                  <a:gd name="T50" fmla="*/ 0 w 50"/>
                  <a:gd name="T51" fmla="*/ 1 h 52"/>
                  <a:gd name="T52" fmla="*/ 1 w 50"/>
                  <a:gd name="T53" fmla="*/ 2 h 52"/>
                  <a:gd name="T54" fmla="*/ 1 w 50"/>
                  <a:gd name="T55" fmla="*/ 2 h 52"/>
                  <a:gd name="T56" fmla="*/ 1 w 50"/>
                  <a:gd name="T57" fmla="*/ 2 h 52"/>
                  <a:gd name="T58" fmla="*/ 1 w 50"/>
                  <a:gd name="T59" fmla="*/ 2 h 52"/>
                  <a:gd name="T60" fmla="*/ 1 w 50"/>
                  <a:gd name="T61" fmla="*/ 2 h 52"/>
                  <a:gd name="T62" fmla="*/ 1 w 50"/>
                  <a:gd name="T63" fmla="*/ 2 h 52"/>
                  <a:gd name="T64" fmla="*/ 1 w 50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52"/>
                  <a:gd name="T101" fmla="*/ 50 w 50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52">
                    <a:moveTo>
                      <a:pt x="25" y="52"/>
                    </a:moveTo>
                    <a:lnTo>
                      <a:pt x="30" y="50"/>
                    </a:lnTo>
                    <a:lnTo>
                      <a:pt x="34" y="50"/>
                    </a:lnTo>
                    <a:lnTo>
                      <a:pt x="39" y="47"/>
                    </a:lnTo>
                    <a:lnTo>
                      <a:pt x="43" y="43"/>
                    </a:lnTo>
                    <a:lnTo>
                      <a:pt x="46" y="40"/>
                    </a:lnTo>
                    <a:lnTo>
                      <a:pt x="48" y="36"/>
                    </a:lnTo>
                    <a:lnTo>
                      <a:pt x="50" y="31"/>
                    </a:lnTo>
                    <a:lnTo>
                      <a:pt x="50" y="25"/>
                    </a:lnTo>
                    <a:lnTo>
                      <a:pt x="50" y="22"/>
                    </a:lnTo>
                    <a:lnTo>
                      <a:pt x="48" y="16"/>
                    </a:lnTo>
                    <a:lnTo>
                      <a:pt x="46" y="11"/>
                    </a:lnTo>
                    <a:lnTo>
                      <a:pt x="43" y="7"/>
                    </a:lnTo>
                    <a:lnTo>
                      <a:pt x="39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1" y="4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2" y="16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2" y="36"/>
                    </a:lnTo>
                    <a:lnTo>
                      <a:pt x="3" y="40"/>
                    </a:lnTo>
                    <a:lnTo>
                      <a:pt x="7" y="43"/>
                    </a:lnTo>
                    <a:lnTo>
                      <a:pt x="11" y="47"/>
                    </a:lnTo>
                    <a:lnTo>
                      <a:pt x="14" y="50"/>
                    </a:lnTo>
                    <a:lnTo>
                      <a:pt x="20" y="50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9780EB-C729-AA4B-84FC-0A5914E63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1253"/>
                <a:ext cx="25" cy="25"/>
              </a:xfrm>
              <a:custGeom>
                <a:avLst/>
                <a:gdLst>
                  <a:gd name="T0" fmla="*/ 1 w 50"/>
                  <a:gd name="T1" fmla="*/ 1 h 51"/>
                  <a:gd name="T2" fmla="*/ 1 w 50"/>
                  <a:gd name="T3" fmla="*/ 1 h 51"/>
                  <a:gd name="T4" fmla="*/ 2 w 50"/>
                  <a:gd name="T5" fmla="*/ 1 h 51"/>
                  <a:gd name="T6" fmla="*/ 2 w 50"/>
                  <a:gd name="T7" fmla="*/ 1 h 51"/>
                  <a:gd name="T8" fmla="*/ 2 w 50"/>
                  <a:gd name="T9" fmla="*/ 1 h 51"/>
                  <a:gd name="T10" fmla="*/ 2 w 50"/>
                  <a:gd name="T11" fmla="*/ 1 h 51"/>
                  <a:gd name="T12" fmla="*/ 2 w 50"/>
                  <a:gd name="T13" fmla="*/ 1 h 51"/>
                  <a:gd name="T14" fmla="*/ 2 w 50"/>
                  <a:gd name="T15" fmla="*/ 0 h 51"/>
                  <a:gd name="T16" fmla="*/ 2 w 50"/>
                  <a:gd name="T17" fmla="*/ 0 h 51"/>
                  <a:gd name="T18" fmla="*/ 2 w 50"/>
                  <a:gd name="T19" fmla="*/ 0 h 51"/>
                  <a:gd name="T20" fmla="*/ 2 w 50"/>
                  <a:gd name="T21" fmla="*/ 0 h 51"/>
                  <a:gd name="T22" fmla="*/ 2 w 50"/>
                  <a:gd name="T23" fmla="*/ 0 h 51"/>
                  <a:gd name="T24" fmla="*/ 2 w 50"/>
                  <a:gd name="T25" fmla="*/ 0 h 51"/>
                  <a:gd name="T26" fmla="*/ 2 w 50"/>
                  <a:gd name="T27" fmla="*/ 0 h 51"/>
                  <a:gd name="T28" fmla="*/ 2 w 50"/>
                  <a:gd name="T29" fmla="*/ 0 h 51"/>
                  <a:gd name="T30" fmla="*/ 1 w 50"/>
                  <a:gd name="T31" fmla="*/ 0 h 51"/>
                  <a:gd name="T32" fmla="*/ 1 w 50"/>
                  <a:gd name="T33" fmla="*/ 0 h 51"/>
                  <a:gd name="T34" fmla="*/ 1 w 50"/>
                  <a:gd name="T35" fmla="*/ 0 h 51"/>
                  <a:gd name="T36" fmla="*/ 1 w 50"/>
                  <a:gd name="T37" fmla="*/ 0 h 51"/>
                  <a:gd name="T38" fmla="*/ 1 w 50"/>
                  <a:gd name="T39" fmla="*/ 0 h 51"/>
                  <a:gd name="T40" fmla="*/ 1 w 50"/>
                  <a:gd name="T41" fmla="*/ 0 h 51"/>
                  <a:gd name="T42" fmla="*/ 1 w 50"/>
                  <a:gd name="T43" fmla="*/ 0 h 51"/>
                  <a:gd name="T44" fmla="*/ 1 w 50"/>
                  <a:gd name="T45" fmla="*/ 0 h 51"/>
                  <a:gd name="T46" fmla="*/ 0 w 50"/>
                  <a:gd name="T47" fmla="*/ 0 h 51"/>
                  <a:gd name="T48" fmla="*/ 0 w 50"/>
                  <a:gd name="T49" fmla="*/ 0 h 51"/>
                  <a:gd name="T50" fmla="*/ 0 w 50"/>
                  <a:gd name="T51" fmla="*/ 0 h 51"/>
                  <a:gd name="T52" fmla="*/ 1 w 50"/>
                  <a:gd name="T53" fmla="*/ 1 h 51"/>
                  <a:gd name="T54" fmla="*/ 1 w 50"/>
                  <a:gd name="T55" fmla="*/ 1 h 51"/>
                  <a:gd name="T56" fmla="*/ 1 w 50"/>
                  <a:gd name="T57" fmla="*/ 1 h 51"/>
                  <a:gd name="T58" fmla="*/ 1 w 50"/>
                  <a:gd name="T59" fmla="*/ 1 h 51"/>
                  <a:gd name="T60" fmla="*/ 1 w 50"/>
                  <a:gd name="T61" fmla="*/ 1 h 51"/>
                  <a:gd name="T62" fmla="*/ 1 w 50"/>
                  <a:gd name="T63" fmla="*/ 1 h 51"/>
                  <a:gd name="T64" fmla="*/ 1 w 50"/>
                  <a:gd name="T65" fmla="*/ 1 h 5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51"/>
                  <a:gd name="T101" fmla="*/ 50 w 50"/>
                  <a:gd name="T102" fmla="*/ 51 h 5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51">
                    <a:moveTo>
                      <a:pt x="25" y="51"/>
                    </a:moveTo>
                    <a:lnTo>
                      <a:pt x="30" y="51"/>
                    </a:lnTo>
                    <a:lnTo>
                      <a:pt x="35" y="49"/>
                    </a:lnTo>
                    <a:lnTo>
                      <a:pt x="39" y="47"/>
                    </a:lnTo>
                    <a:lnTo>
                      <a:pt x="43" y="44"/>
                    </a:lnTo>
                    <a:lnTo>
                      <a:pt x="46" y="40"/>
                    </a:lnTo>
                    <a:lnTo>
                      <a:pt x="48" y="36"/>
                    </a:lnTo>
                    <a:lnTo>
                      <a:pt x="50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8" y="15"/>
                    </a:lnTo>
                    <a:lnTo>
                      <a:pt x="46" y="11"/>
                    </a:lnTo>
                    <a:lnTo>
                      <a:pt x="43" y="8"/>
                    </a:lnTo>
                    <a:lnTo>
                      <a:pt x="39" y="4"/>
                    </a:lnTo>
                    <a:lnTo>
                      <a:pt x="35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1" y="36"/>
                    </a:lnTo>
                    <a:lnTo>
                      <a:pt x="3" y="40"/>
                    </a:lnTo>
                    <a:lnTo>
                      <a:pt x="7" y="44"/>
                    </a:lnTo>
                    <a:lnTo>
                      <a:pt x="10" y="47"/>
                    </a:lnTo>
                    <a:lnTo>
                      <a:pt x="14" y="49"/>
                    </a:lnTo>
                    <a:lnTo>
                      <a:pt x="19" y="51"/>
                    </a:lnTo>
                    <a:lnTo>
                      <a:pt x="25" y="5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47F424F-EC7E-B341-A1F1-8216EA68D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1253"/>
                <a:ext cx="25" cy="25"/>
              </a:xfrm>
              <a:custGeom>
                <a:avLst/>
                <a:gdLst>
                  <a:gd name="T0" fmla="*/ 1 w 50"/>
                  <a:gd name="T1" fmla="*/ 1 h 51"/>
                  <a:gd name="T2" fmla="*/ 1 w 50"/>
                  <a:gd name="T3" fmla="*/ 1 h 51"/>
                  <a:gd name="T4" fmla="*/ 2 w 50"/>
                  <a:gd name="T5" fmla="*/ 1 h 51"/>
                  <a:gd name="T6" fmla="*/ 2 w 50"/>
                  <a:gd name="T7" fmla="*/ 1 h 51"/>
                  <a:gd name="T8" fmla="*/ 2 w 50"/>
                  <a:gd name="T9" fmla="*/ 1 h 51"/>
                  <a:gd name="T10" fmla="*/ 2 w 50"/>
                  <a:gd name="T11" fmla="*/ 1 h 51"/>
                  <a:gd name="T12" fmla="*/ 2 w 50"/>
                  <a:gd name="T13" fmla="*/ 1 h 51"/>
                  <a:gd name="T14" fmla="*/ 2 w 50"/>
                  <a:gd name="T15" fmla="*/ 0 h 51"/>
                  <a:gd name="T16" fmla="*/ 2 w 50"/>
                  <a:gd name="T17" fmla="*/ 0 h 51"/>
                  <a:gd name="T18" fmla="*/ 2 w 50"/>
                  <a:gd name="T19" fmla="*/ 0 h 51"/>
                  <a:gd name="T20" fmla="*/ 2 w 50"/>
                  <a:gd name="T21" fmla="*/ 0 h 51"/>
                  <a:gd name="T22" fmla="*/ 2 w 50"/>
                  <a:gd name="T23" fmla="*/ 0 h 51"/>
                  <a:gd name="T24" fmla="*/ 2 w 50"/>
                  <a:gd name="T25" fmla="*/ 0 h 51"/>
                  <a:gd name="T26" fmla="*/ 2 w 50"/>
                  <a:gd name="T27" fmla="*/ 0 h 51"/>
                  <a:gd name="T28" fmla="*/ 2 w 50"/>
                  <a:gd name="T29" fmla="*/ 0 h 51"/>
                  <a:gd name="T30" fmla="*/ 1 w 50"/>
                  <a:gd name="T31" fmla="*/ 0 h 51"/>
                  <a:gd name="T32" fmla="*/ 1 w 50"/>
                  <a:gd name="T33" fmla="*/ 0 h 51"/>
                  <a:gd name="T34" fmla="*/ 1 w 50"/>
                  <a:gd name="T35" fmla="*/ 0 h 51"/>
                  <a:gd name="T36" fmla="*/ 1 w 50"/>
                  <a:gd name="T37" fmla="*/ 0 h 51"/>
                  <a:gd name="T38" fmla="*/ 1 w 50"/>
                  <a:gd name="T39" fmla="*/ 0 h 51"/>
                  <a:gd name="T40" fmla="*/ 1 w 50"/>
                  <a:gd name="T41" fmla="*/ 0 h 51"/>
                  <a:gd name="T42" fmla="*/ 1 w 50"/>
                  <a:gd name="T43" fmla="*/ 0 h 51"/>
                  <a:gd name="T44" fmla="*/ 1 w 50"/>
                  <a:gd name="T45" fmla="*/ 0 h 51"/>
                  <a:gd name="T46" fmla="*/ 0 w 50"/>
                  <a:gd name="T47" fmla="*/ 0 h 51"/>
                  <a:gd name="T48" fmla="*/ 0 w 50"/>
                  <a:gd name="T49" fmla="*/ 0 h 51"/>
                  <a:gd name="T50" fmla="*/ 0 w 50"/>
                  <a:gd name="T51" fmla="*/ 0 h 51"/>
                  <a:gd name="T52" fmla="*/ 1 w 50"/>
                  <a:gd name="T53" fmla="*/ 1 h 51"/>
                  <a:gd name="T54" fmla="*/ 1 w 50"/>
                  <a:gd name="T55" fmla="*/ 1 h 51"/>
                  <a:gd name="T56" fmla="*/ 1 w 50"/>
                  <a:gd name="T57" fmla="*/ 1 h 51"/>
                  <a:gd name="T58" fmla="*/ 1 w 50"/>
                  <a:gd name="T59" fmla="*/ 1 h 51"/>
                  <a:gd name="T60" fmla="*/ 1 w 50"/>
                  <a:gd name="T61" fmla="*/ 1 h 51"/>
                  <a:gd name="T62" fmla="*/ 1 w 50"/>
                  <a:gd name="T63" fmla="*/ 1 h 51"/>
                  <a:gd name="T64" fmla="*/ 1 w 50"/>
                  <a:gd name="T65" fmla="*/ 1 h 5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51"/>
                  <a:gd name="T101" fmla="*/ 50 w 50"/>
                  <a:gd name="T102" fmla="*/ 51 h 5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51">
                    <a:moveTo>
                      <a:pt x="25" y="51"/>
                    </a:moveTo>
                    <a:lnTo>
                      <a:pt x="30" y="51"/>
                    </a:lnTo>
                    <a:lnTo>
                      <a:pt x="36" y="49"/>
                    </a:lnTo>
                    <a:lnTo>
                      <a:pt x="39" y="47"/>
                    </a:lnTo>
                    <a:lnTo>
                      <a:pt x="43" y="44"/>
                    </a:lnTo>
                    <a:lnTo>
                      <a:pt x="47" y="40"/>
                    </a:lnTo>
                    <a:lnTo>
                      <a:pt x="48" y="35"/>
                    </a:lnTo>
                    <a:lnTo>
                      <a:pt x="50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8" y="15"/>
                    </a:lnTo>
                    <a:lnTo>
                      <a:pt x="47" y="11"/>
                    </a:lnTo>
                    <a:lnTo>
                      <a:pt x="43" y="8"/>
                    </a:lnTo>
                    <a:lnTo>
                      <a:pt x="39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1" y="4"/>
                    </a:lnTo>
                    <a:lnTo>
                      <a:pt x="7" y="8"/>
                    </a:lnTo>
                    <a:lnTo>
                      <a:pt x="4" y="11"/>
                    </a:lnTo>
                    <a:lnTo>
                      <a:pt x="2" y="15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2" y="35"/>
                    </a:lnTo>
                    <a:lnTo>
                      <a:pt x="4" y="40"/>
                    </a:lnTo>
                    <a:lnTo>
                      <a:pt x="7" y="44"/>
                    </a:lnTo>
                    <a:lnTo>
                      <a:pt x="11" y="47"/>
                    </a:lnTo>
                    <a:lnTo>
                      <a:pt x="14" y="49"/>
                    </a:lnTo>
                    <a:lnTo>
                      <a:pt x="20" y="51"/>
                    </a:lnTo>
                    <a:lnTo>
                      <a:pt x="25" y="5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5669A25-09E6-9740-AC33-909F9E575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808"/>
                <a:ext cx="25" cy="25"/>
              </a:xfrm>
              <a:custGeom>
                <a:avLst/>
                <a:gdLst>
                  <a:gd name="T0" fmla="*/ 0 w 51"/>
                  <a:gd name="T1" fmla="*/ 2 h 50"/>
                  <a:gd name="T2" fmla="*/ 0 w 51"/>
                  <a:gd name="T3" fmla="*/ 2 h 50"/>
                  <a:gd name="T4" fmla="*/ 1 w 51"/>
                  <a:gd name="T5" fmla="*/ 2 h 50"/>
                  <a:gd name="T6" fmla="*/ 1 w 51"/>
                  <a:gd name="T7" fmla="*/ 2 h 50"/>
                  <a:gd name="T8" fmla="*/ 1 w 51"/>
                  <a:gd name="T9" fmla="*/ 2 h 50"/>
                  <a:gd name="T10" fmla="*/ 1 w 51"/>
                  <a:gd name="T11" fmla="*/ 2 h 50"/>
                  <a:gd name="T12" fmla="*/ 1 w 51"/>
                  <a:gd name="T13" fmla="*/ 2 h 50"/>
                  <a:gd name="T14" fmla="*/ 1 w 51"/>
                  <a:gd name="T15" fmla="*/ 1 h 50"/>
                  <a:gd name="T16" fmla="*/ 1 w 51"/>
                  <a:gd name="T17" fmla="*/ 1 h 50"/>
                  <a:gd name="T18" fmla="*/ 1 w 51"/>
                  <a:gd name="T19" fmla="*/ 1 h 50"/>
                  <a:gd name="T20" fmla="*/ 1 w 51"/>
                  <a:gd name="T21" fmla="*/ 1 h 50"/>
                  <a:gd name="T22" fmla="*/ 1 w 51"/>
                  <a:gd name="T23" fmla="*/ 1 h 50"/>
                  <a:gd name="T24" fmla="*/ 1 w 51"/>
                  <a:gd name="T25" fmla="*/ 1 h 50"/>
                  <a:gd name="T26" fmla="*/ 1 w 51"/>
                  <a:gd name="T27" fmla="*/ 1 h 50"/>
                  <a:gd name="T28" fmla="*/ 1 w 51"/>
                  <a:gd name="T29" fmla="*/ 1 h 50"/>
                  <a:gd name="T30" fmla="*/ 0 w 51"/>
                  <a:gd name="T31" fmla="*/ 0 h 50"/>
                  <a:gd name="T32" fmla="*/ 0 w 51"/>
                  <a:gd name="T33" fmla="*/ 0 h 50"/>
                  <a:gd name="T34" fmla="*/ 0 w 51"/>
                  <a:gd name="T35" fmla="*/ 0 h 50"/>
                  <a:gd name="T36" fmla="*/ 0 w 51"/>
                  <a:gd name="T37" fmla="*/ 1 h 50"/>
                  <a:gd name="T38" fmla="*/ 0 w 51"/>
                  <a:gd name="T39" fmla="*/ 1 h 50"/>
                  <a:gd name="T40" fmla="*/ 0 w 51"/>
                  <a:gd name="T41" fmla="*/ 1 h 50"/>
                  <a:gd name="T42" fmla="*/ 0 w 51"/>
                  <a:gd name="T43" fmla="*/ 1 h 50"/>
                  <a:gd name="T44" fmla="*/ 0 w 51"/>
                  <a:gd name="T45" fmla="*/ 1 h 50"/>
                  <a:gd name="T46" fmla="*/ 0 w 51"/>
                  <a:gd name="T47" fmla="*/ 1 h 50"/>
                  <a:gd name="T48" fmla="*/ 0 w 51"/>
                  <a:gd name="T49" fmla="*/ 1 h 50"/>
                  <a:gd name="T50" fmla="*/ 0 w 51"/>
                  <a:gd name="T51" fmla="*/ 1 h 50"/>
                  <a:gd name="T52" fmla="*/ 0 w 51"/>
                  <a:gd name="T53" fmla="*/ 2 h 50"/>
                  <a:gd name="T54" fmla="*/ 0 w 51"/>
                  <a:gd name="T55" fmla="*/ 2 h 50"/>
                  <a:gd name="T56" fmla="*/ 0 w 51"/>
                  <a:gd name="T57" fmla="*/ 2 h 50"/>
                  <a:gd name="T58" fmla="*/ 0 w 51"/>
                  <a:gd name="T59" fmla="*/ 2 h 50"/>
                  <a:gd name="T60" fmla="*/ 0 w 51"/>
                  <a:gd name="T61" fmla="*/ 2 h 50"/>
                  <a:gd name="T62" fmla="*/ 0 w 51"/>
                  <a:gd name="T63" fmla="*/ 2 h 50"/>
                  <a:gd name="T64" fmla="*/ 0 w 51"/>
                  <a:gd name="T65" fmla="*/ 2 h 5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1"/>
                  <a:gd name="T100" fmla="*/ 0 h 50"/>
                  <a:gd name="T101" fmla="*/ 51 w 51"/>
                  <a:gd name="T102" fmla="*/ 50 h 5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1" h="50">
                    <a:moveTo>
                      <a:pt x="25" y="50"/>
                    </a:moveTo>
                    <a:lnTo>
                      <a:pt x="31" y="50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3" y="43"/>
                    </a:lnTo>
                    <a:lnTo>
                      <a:pt x="47" y="39"/>
                    </a:lnTo>
                    <a:lnTo>
                      <a:pt x="49" y="34"/>
                    </a:lnTo>
                    <a:lnTo>
                      <a:pt x="51" y="30"/>
                    </a:lnTo>
                    <a:lnTo>
                      <a:pt x="51" y="25"/>
                    </a:lnTo>
                    <a:lnTo>
                      <a:pt x="51" y="19"/>
                    </a:lnTo>
                    <a:lnTo>
                      <a:pt x="49" y="14"/>
                    </a:lnTo>
                    <a:lnTo>
                      <a:pt x="47" y="10"/>
                    </a:lnTo>
                    <a:lnTo>
                      <a:pt x="43" y="7"/>
                    </a:lnTo>
                    <a:lnTo>
                      <a:pt x="40" y="3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2" y="34"/>
                    </a:lnTo>
                    <a:lnTo>
                      <a:pt x="4" y="39"/>
                    </a:lnTo>
                    <a:lnTo>
                      <a:pt x="8" y="43"/>
                    </a:lnTo>
                    <a:lnTo>
                      <a:pt x="11" y="46"/>
                    </a:lnTo>
                    <a:lnTo>
                      <a:pt x="15" y="48"/>
                    </a:lnTo>
                    <a:lnTo>
                      <a:pt x="20" y="50"/>
                    </a:lnTo>
                    <a:lnTo>
                      <a:pt x="25" y="5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34C5789-039D-5447-A476-7729882C4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" y="1098"/>
                <a:ext cx="51" cy="50"/>
              </a:xfrm>
              <a:custGeom>
                <a:avLst/>
                <a:gdLst>
                  <a:gd name="T0" fmla="*/ 2 w 100"/>
                  <a:gd name="T1" fmla="*/ 3 h 101"/>
                  <a:gd name="T2" fmla="*/ 2 w 100"/>
                  <a:gd name="T3" fmla="*/ 3 h 101"/>
                  <a:gd name="T4" fmla="*/ 3 w 100"/>
                  <a:gd name="T5" fmla="*/ 3 h 101"/>
                  <a:gd name="T6" fmla="*/ 3 w 100"/>
                  <a:gd name="T7" fmla="*/ 2 h 101"/>
                  <a:gd name="T8" fmla="*/ 3 w 100"/>
                  <a:gd name="T9" fmla="*/ 2 h 101"/>
                  <a:gd name="T10" fmla="*/ 3 w 100"/>
                  <a:gd name="T11" fmla="*/ 2 h 101"/>
                  <a:gd name="T12" fmla="*/ 4 w 100"/>
                  <a:gd name="T13" fmla="*/ 2 h 101"/>
                  <a:gd name="T14" fmla="*/ 4 w 100"/>
                  <a:gd name="T15" fmla="*/ 1 h 101"/>
                  <a:gd name="T16" fmla="*/ 4 w 100"/>
                  <a:gd name="T17" fmla="*/ 1 h 101"/>
                  <a:gd name="T18" fmla="*/ 4 w 100"/>
                  <a:gd name="T19" fmla="*/ 1 h 101"/>
                  <a:gd name="T20" fmla="*/ 4 w 100"/>
                  <a:gd name="T21" fmla="*/ 0 h 101"/>
                  <a:gd name="T22" fmla="*/ 3 w 100"/>
                  <a:gd name="T23" fmla="*/ 0 h 101"/>
                  <a:gd name="T24" fmla="*/ 3 w 100"/>
                  <a:gd name="T25" fmla="*/ 0 h 101"/>
                  <a:gd name="T26" fmla="*/ 3 w 100"/>
                  <a:gd name="T27" fmla="*/ 0 h 101"/>
                  <a:gd name="T28" fmla="*/ 3 w 100"/>
                  <a:gd name="T29" fmla="*/ 0 h 101"/>
                  <a:gd name="T30" fmla="*/ 2 w 100"/>
                  <a:gd name="T31" fmla="*/ 0 h 101"/>
                  <a:gd name="T32" fmla="*/ 2 w 100"/>
                  <a:gd name="T33" fmla="*/ 0 h 101"/>
                  <a:gd name="T34" fmla="*/ 2 w 100"/>
                  <a:gd name="T35" fmla="*/ 0 h 101"/>
                  <a:gd name="T36" fmla="*/ 1 w 100"/>
                  <a:gd name="T37" fmla="*/ 0 h 101"/>
                  <a:gd name="T38" fmla="*/ 1 w 100"/>
                  <a:gd name="T39" fmla="*/ 0 h 101"/>
                  <a:gd name="T40" fmla="*/ 1 w 100"/>
                  <a:gd name="T41" fmla="*/ 0 h 101"/>
                  <a:gd name="T42" fmla="*/ 1 w 100"/>
                  <a:gd name="T43" fmla="*/ 0 h 101"/>
                  <a:gd name="T44" fmla="*/ 1 w 100"/>
                  <a:gd name="T45" fmla="*/ 0 h 101"/>
                  <a:gd name="T46" fmla="*/ 0 w 100"/>
                  <a:gd name="T47" fmla="*/ 1 h 101"/>
                  <a:gd name="T48" fmla="*/ 0 w 100"/>
                  <a:gd name="T49" fmla="*/ 1 h 101"/>
                  <a:gd name="T50" fmla="*/ 0 w 100"/>
                  <a:gd name="T51" fmla="*/ 1 h 101"/>
                  <a:gd name="T52" fmla="*/ 1 w 100"/>
                  <a:gd name="T53" fmla="*/ 2 h 101"/>
                  <a:gd name="T54" fmla="*/ 1 w 100"/>
                  <a:gd name="T55" fmla="*/ 2 h 101"/>
                  <a:gd name="T56" fmla="*/ 1 w 100"/>
                  <a:gd name="T57" fmla="*/ 2 h 101"/>
                  <a:gd name="T58" fmla="*/ 1 w 100"/>
                  <a:gd name="T59" fmla="*/ 2 h 101"/>
                  <a:gd name="T60" fmla="*/ 1 w 100"/>
                  <a:gd name="T61" fmla="*/ 3 h 101"/>
                  <a:gd name="T62" fmla="*/ 2 w 100"/>
                  <a:gd name="T63" fmla="*/ 3 h 101"/>
                  <a:gd name="T64" fmla="*/ 2 w 100"/>
                  <a:gd name="T65" fmla="*/ 3 h 10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0"/>
                  <a:gd name="T100" fmla="*/ 0 h 101"/>
                  <a:gd name="T101" fmla="*/ 100 w 100"/>
                  <a:gd name="T102" fmla="*/ 101 h 10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0" h="101">
                    <a:moveTo>
                      <a:pt x="50" y="101"/>
                    </a:moveTo>
                    <a:lnTo>
                      <a:pt x="59" y="101"/>
                    </a:lnTo>
                    <a:lnTo>
                      <a:pt x="70" y="98"/>
                    </a:lnTo>
                    <a:lnTo>
                      <a:pt x="77" y="92"/>
                    </a:lnTo>
                    <a:lnTo>
                      <a:pt x="86" y="87"/>
                    </a:lnTo>
                    <a:lnTo>
                      <a:pt x="91" y="80"/>
                    </a:lnTo>
                    <a:lnTo>
                      <a:pt x="96" y="71"/>
                    </a:lnTo>
                    <a:lnTo>
                      <a:pt x="98" y="62"/>
                    </a:lnTo>
                    <a:lnTo>
                      <a:pt x="100" y="51"/>
                    </a:lnTo>
                    <a:lnTo>
                      <a:pt x="98" y="42"/>
                    </a:lnTo>
                    <a:lnTo>
                      <a:pt x="96" y="31"/>
                    </a:lnTo>
                    <a:lnTo>
                      <a:pt x="91" y="24"/>
                    </a:lnTo>
                    <a:lnTo>
                      <a:pt x="86" y="15"/>
                    </a:lnTo>
                    <a:lnTo>
                      <a:pt x="77" y="9"/>
                    </a:lnTo>
                    <a:lnTo>
                      <a:pt x="70" y="4"/>
                    </a:lnTo>
                    <a:lnTo>
                      <a:pt x="59" y="2"/>
                    </a:lnTo>
                    <a:lnTo>
                      <a:pt x="50" y="0"/>
                    </a:lnTo>
                    <a:lnTo>
                      <a:pt x="39" y="2"/>
                    </a:lnTo>
                    <a:lnTo>
                      <a:pt x="30" y="4"/>
                    </a:lnTo>
                    <a:lnTo>
                      <a:pt x="21" y="9"/>
                    </a:lnTo>
                    <a:lnTo>
                      <a:pt x="14" y="15"/>
                    </a:lnTo>
                    <a:lnTo>
                      <a:pt x="7" y="24"/>
                    </a:lnTo>
                    <a:lnTo>
                      <a:pt x="3" y="31"/>
                    </a:lnTo>
                    <a:lnTo>
                      <a:pt x="0" y="42"/>
                    </a:lnTo>
                    <a:lnTo>
                      <a:pt x="0" y="51"/>
                    </a:lnTo>
                    <a:lnTo>
                      <a:pt x="0" y="62"/>
                    </a:lnTo>
                    <a:lnTo>
                      <a:pt x="3" y="71"/>
                    </a:lnTo>
                    <a:lnTo>
                      <a:pt x="7" y="80"/>
                    </a:lnTo>
                    <a:lnTo>
                      <a:pt x="14" y="87"/>
                    </a:lnTo>
                    <a:lnTo>
                      <a:pt x="21" y="92"/>
                    </a:lnTo>
                    <a:lnTo>
                      <a:pt x="30" y="98"/>
                    </a:lnTo>
                    <a:lnTo>
                      <a:pt x="39" y="101"/>
                    </a:lnTo>
                    <a:lnTo>
                      <a:pt x="50" y="10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8F97FE4-7003-A84B-867E-B23CBCBEF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5" y="1109"/>
                <a:ext cx="24" cy="29"/>
              </a:xfrm>
              <a:custGeom>
                <a:avLst/>
                <a:gdLst>
                  <a:gd name="T0" fmla="*/ 0 w 48"/>
                  <a:gd name="T1" fmla="*/ 0 h 57"/>
                  <a:gd name="T2" fmla="*/ 1 w 48"/>
                  <a:gd name="T3" fmla="*/ 0 h 57"/>
                  <a:gd name="T4" fmla="*/ 2 w 48"/>
                  <a:gd name="T5" fmla="*/ 1 h 57"/>
                  <a:gd name="T6" fmla="*/ 1 w 48"/>
                  <a:gd name="T7" fmla="*/ 2 h 57"/>
                  <a:gd name="T8" fmla="*/ 0 w 48"/>
                  <a:gd name="T9" fmla="*/ 2 h 57"/>
                  <a:gd name="T10" fmla="*/ 0 w 48"/>
                  <a:gd name="T11" fmla="*/ 0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57"/>
                  <a:gd name="T20" fmla="*/ 48 w 48"/>
                  <a:gd name="T21" fmla="*/ 57 h 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57">
                    <a:moveTo>
                      <a:pt x="0" y="0"/>
                    </a:moveTo>
                    <a:lnTo>
                      <a:pt x="25" y="0"/>
                    </a:lnTo>
                    <a:lnTo>
                      <a:pt x="48" y="27"/>
                    </a:lnTo>
                    <a:lnTo>
                      <a:pt x="23" y="57"/>
                    </a:lnTo>
                    <a:lnTo>
                      <a:pt x="0" y="5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60851CA-3C16-C14B-AAFD-39A00935B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5" y="1109"/>
                <a:ext cx="24" cy="29"/>
              </a:xfrm>
              <a:custGeom>
                <a:avLst/>
                <a:gdLst>
                  <a:gd name="T0" fmla="*/ 0 w 48"/>
                  <a:gd name="T1" fmla="*/ 0 h 57"/>
                  <a:gd name="T2" fmla="*/ 1 w 48"/>
                  <a:gd name="T3" fmla="*/ 0 h 57"/>
                  <a:gd name="T4" fmla="*/ 2 w 48"/>
                  <a:gd name="T5" fmla="*/ 1 h 57"/>
                  <a:gd name="T6" fmla="*/ 1 w 48"/>
                  <a:gd name="T7" fmla="*/ 2 h 57"/>
                  <a:gd name="T8" fmla="*/ 0 w 48"/>
                  <a:gd name="T9" fmla="*/ 2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7"/>
                  <a:gd name="T17" fmla="*/ 48 w 48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7">
                    <a:moveTo>
                      <a:pt x="0" y="0"/>
                    </a:moveTo>
                    <a:lnTo>
                      <a:pt x="25" y="0"/>
                    </a:lnTo>
                    <a:lnTo>
                      <a:pt x="48" y="27"/>
                    </a:lnTo>
                    <a:lnTo>
                      <a:pt x="23" y="57"/>
                    </a:lnTo>
                    <a:lnTo>
                      <a:pt x="0" y="57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2CEC79B-ED0E-F842-AC90-CE6D2301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1046"/>
                <a:ext cx="152" cy="63"/>
              </a:xfrm>
              <a:custGeom>
                <a:avLst/>
                <a:gdLst>
                  <a:gd name="T0" fmla="*/ 2 w 305"/>
                  <a:gd name="T1" fmla="*/ 3 h 128"/>
                  <a:gd name="T2" fmla="*/ 0 w 305"/>
                  <a:gd name="T3" fmla="*/ 3 h 128"/>
                  <a:gd name="T4" fmla="*/ 0 w 305"/>
                  <a:gd name="T5" fmla="*/ 0 h 128"/>
                  <a:gd name="T6" fmla="*/ 7 w 305"/>
                  <a:gd name="T7" fmla="*/ 0 h 128"/>
                  <a:gd name="T8" fmla="*/ 7 w 305"/>
                  <a:gd name="T9" fmla="*/ 3 h 128"/>
                  <a:gd name="T10" fmla="*/ 9 w 305"/>
                  <a:gd name="T11" fmla="*/ 3 h 1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5"/>
                  <a:gd name="T19" fmla="*/ 0 h 128"/>
                  <a:gd name="T20" fmla="*/ 305 w 305"/>
                  <a:gd name="T21" fmla="*/ 128 h 1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5" h="128">
                    <a:moveTo>
                      <a:pt x="72" y="128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235" y="0"/>
                    </a:lnTo>
                    <a:lnTo>
                      <a:pt x="235" y="128"/>
                    </a:lnTo>
                    <a:lnTo>
                      <a:pt x="305" y="128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DF021DE7-408C-4848-A101-3899AFAA5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6" y="1099"/>
                <a:ext cx="50" cy="50"/>
              </a:xfrm>
              <a:custGeom>
                <a:avLst/>
                <a:gdLst>
                  <a:gd name="T0" fmla="*/ 2 w 100"/>
                  <a:gd name="T1" fmla="*/ 3 h 101"/>
                  <a:gd name="T2" fmla="*/ 2 w 100"/>
                  <a:gd name="T3" fmla="*/ 3 h 101"/>
                  <a:gd name="T4" fmla="*/ 3 w 100"/>
                  <a:gd name="T5" fmla="*/ 3 h 101"/>
                  <a:gd name="T6" fmla="*/ 3 w 100"/>
                  <a:gd name="T7" fmla="*/ 2 h 101"/>
                  <a:gd name="T8" fmla="*/ 3 w 100"/>
                  <a:gd name="T9" fmla="*/ 2 h 101"/>
                  <a:gd name="T10" fmla="*/ 3 w 100"/>
                  <a:gd name="T11" fmla="*/ 2 h 101"/>
                  <a:gd name="T12" fmla="*/ 3 w 100"/>
                  <a:gd name="T13" fmla="*/ 2 h 101"/>
                  <a:gd name="T14" fmla="*/ 3 w 100"/>
                  <a:gd name="T15" fmla="*/ 1 h 101"/>
                  <a:gd name="T16" fmla="*/ 3 w 100"/>
                  <a:gd name="T17" fmla="*/ 1 h 101"/>
                  <a:gd name="T18" fmla="*/ 3 w 100"/>
                  <a:gd name="T19" fmla="*/ 1 h 101"/>
                  <a:gd name="T20" fmla="*/ 3 w 100"/>
                  <a:gd name="T21" fmla="*/ 0 h 101"/>
                  <a:gd name="T22" fmla="*/ 3 w 100"/>
                  <a:gd name="T23" fmla="*/ 0 h 101"/>
                  <a:gd name="T24" fmla="*/ 3 w 100"/>
                  <a:gd name="T25" fmla="*/ 0 h 101"/>
                  <a:gd name="T26" fmla="*/ 3 w 100"/>
                  <a:gd name="T27" fmla="*/ 0 h 101"/>
                  <a:gd name="T28" fmla="*/ 3 w 100"/>
                  <a:gd name="T29" fmla="*/ 0 h 101"/>
                  <a:gd name="T30" fmla="*/ 2 w 100"/>
                  <a:gd name="T31" fmla="*/ 0 h 101"/>
                  <a:gd name="T32" fmla="*/ 2 w 100"/>
                  <a:gd name="T33" fmla="*/ 0 h 101"/>
                  <a:gd name="T34" fmla="*/ 2 w 100"/>
                  <a:gd name="T35" fmla="*/ 0 h 101"/>
                  <a:gd name="T36" fmla="*/ 1 w 100"/>
                  <a:gd name="T37" fmla="*/ 0 h 101"/>
                  <a:gd name="T38" fmla="*/ 1 w 100"/>
                  <a:gd name="T39" fmla="*/ 0 h 101"/>
                  <a:gd name="T40" fmla="*/ 1 w 100"/>
                  <a:gd name="T41" fmla="*/ 0 h 101"/>
                  <a:gd name="T42" fmla="*/ 1 w 100"/>
                  <a:gd name="T43" fmla="*/ 0 h 101"/>
                  <a:gd name="T44" fmla="*/ 1 w 100"/>
                  <a:gd name="T45" fmla="*/ 0 h 101"/>
                  <a:gd name="T46" fmla="*/ 0 w 100"/>
                  <a:gd name="T47" fmla="*/ 1 h 101"/>
                  <a:gd name="T48" fmla="*/ 0 w 100"/>
                  <a:gd name="T49" fmla="*/ 1 h 101"/>
                  <a:gd name="T50" fmla="*/ 0 w 100"/>
                  <a:gd name="T51" fmla="*/ 1 h 101"/>
                  <a:gd name="T52" fmla="*/ 1 w 100"/>
                  <a:gd name="T53" fmla="*/ 2 h 101"/>
                  <a:gd name="T54" fmla="*/ 1 w 100"/>
                  <a:gd name="T55" fmla="*/ 2 h 101"/>
                  <a:gd name="T56" fmla="*/ 1 w 100"/>
                  <a:gd name="T57" fmla="*/ 2 h 101"/>
                  <a:gd name="T58" fmla="*/ 1 w 100"/>
                  <a:gd name="T59" fmla="*/ 2 h 101"/>
                  <a:gd name="T60" fmla="*/ 1 w 100"/>
                  <a:gd name="T61" fmla="*/ 3 h 101"/>
                  <a:gd name="T62" fmla="*/ 2 w 100"/>
                  <a:gd name="T63" fmla="*/ 3 h 101"/>
                  <a:gd name="T64" fmla="*/ 2 w 100"/>
                  <a:gd name="T65" fmla="*/ 3 h 10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0"/>
                  <a:gd name="T100" fmla="*/ 0 h 101"/>
                  <a:gd name="T101" fmla="*/ 100 w 100"/>
                  <a:gd name="T102" fmla="*/ 101 h 10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0" h="101">
                    <a:moveTo>
                      <a:pt x="50" y="101"/>
                    </a:moveTo>
                    <a:lnTo>
                      <a:pt x="59" y="99"/>
                    </a:lnTo>
                    <a:lnTo>
                      <a:pt x="70" y="96"/>
                    </a:lnTo>
                    <a:lnTo>
                      <a:pt x="77" y="92"/>
                    </a:lnTo>
                    <a:lnTo>
                      <a:pt x="84" y="85"/>
                    </a:lnTo>
                    <a:lnTo>
                      <a:pt x="91" y="78"/>
                    </a:lnTo>
                    <a:lnTo>
                      <a:pt x="97" y="69"/>
                    </a:lnTo>
                    <a:lnTo>
                      <a:pt x="98" y="60"/>
                    </a:lnTo>
                    <a:lnTo>
                      <a:pt x="100" y="49"/>
                    </a:lnTo>
                    <a:lnTo>
                      <a:pt x="98" y="40"/>
                    </a:lnTo>
                    <a:lnTo>
                      <a:pt x="97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7" y="7"/>
                    </a:lnTo>
                    <a:lnTo>
                      <a:pt x="70" y="4"/>
                    </a:lnTo>
                    <a:lnTo>
                      <a:pt x="59" y="0"/>
                    </a:lnTo>
                    <a:lnTo>
                      <a:pt x="50" y="0"/>
                    </a:lnTo>
                    <a:lnTo>
                      <a:pt x="39" y="0"/>
                    </a:lnTo>
                    <a:lnTo>
                      <a:pt x="30" y="4"/>
                    </a:lnTo>
                    <a:lnTo>
                      <a:pt x="21" y="7"/>
                    </a:lnTo>
                    <a:lnTo>
                      <a:pt x="14" y="15"/>
                    </a:lnTo>
                    <a:lnTo>
                      <a:pt x="7" y="22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0" y="60"/>
                    </a:lnTo>
                    <a:lnTo>
                      <a:pt x="3" y="69"/>
                    </a:lnTo>
                    <a:lnTo>
                      <a:pt x="7" y="78"/>
                    </a:lnTo>
                    <a:lnTo>
                      <a:pt x="14" y="85"/>
                    </a:lnTo>
                    <a:lnTo>
                      <a:pt x="21" y="92"/>
                    </a:lnTo>
                    <a:lnTo>
                      <a:pt x="30" y="96"/>
                    </a:lnTo>
                    <a:lnTo>
                      <a:pt x="39" y="99"/>
                    </a:lnTo>
                    <a:lnTo>
                      <a:pt x="50" y="10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735874B-EF9C-B04D-9B16-BBF5FA7F4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1109"/>
                <a:ext cx="25" cy="29"/>
              </a:xfrm>
              <a:custGeom>
                <a:avLst/>
                <a:gdLst>
                  <a:gd name="T0" fmla="*/ 0 w 48"/>
                  <a:gd name="T1" fmla="*/ 0 h 57"/>
                  <a:gd name="T2" fmla="*/ 1 w 48"/>
                  <a:gd name="T3" fmla="*/ 0 h 57"/>
                  <a:gd name="T4" fmla="*/ 2 w 48"/>
                  <a:gd name="T5" fmla="*/ 1 h 57"/>
                  <a:gd name="T6" fmla="*/ 1 w 48"/>
                  <a:gd name="T7" fmla="*/ 2 h 57"/>
                  <a:gd name="T8" fmla="*/ 0 w 48"/>
                  <a:gd name="T9" fmla="*/ 2 h 57"/>
                  <a:gd name="T10" fmla="*/ 0 w 48"/>
                  <a:gd name="T11" fmla="*/ 0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57"/>
                  <a:gd name="T20" fmla="*/ 48 w 48"/>
                  <a:gd name="T21" fmla="*/ 57 h 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57">
                    <a:moveTo>
                      <a:pt x="0" y="0"/>
                    </a:moveTo>
                    <a:lnTo>
                      <a:pt x="25" y="0"/>
                    </a:lnTo>
                    <a:lnTo>
                      <a:pt x="48" y="29"/>
                    </a:lnTo>
                    <a:lnTo>
                      <a:pt x="23" y="57"/>
                    </a:lnTo>
                    <a:lnTo>
                      <a:pt x="0" y="5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481AB70-94B1-B94F-A711-D7CEE3EC8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1109"/>
                <a:ext cx="25" cy="29"/>
              </a:xfrm>
              <a:custGeom>
                <a:avLst/>
                <a:gdLst>
                  <a:gd name="T0" fmla="*/ 0 w 48"/>
                  <a:gd name="T1" fmla="*/ 0 h 57"/>
                  <a:gd name="T2" fmla="*/ 1 w 48"/>
                  <a:gd name="T3" fmla="*/ 0 h 57"/>
                  <a:gd name="T4" fmla="*/ 2 w 48"/>
                  <a:gd name="T5" fmla="*/ 1 h 57"/>
                  <a:gd name="T6" fmla="*/ 1 w 48"/>
                  <a:gd name="T7" fmla="*/ 2 h 57"/>
                  <a:gd name="T8" fmla="*/ 0 w 48"/>
                  <a:gd name="T9" fmla="*/ 2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7"/>
                  <a:gd name="T17" fmla="*/ 48 w 48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7">
                    <a:moveTo>
                      <a:pt x="0" y="0"/>
                    </a:moveTo>
                    <a:lnTo>
                      <a:pt x="25" y="0"/>
                    </a:lnTo>
                    <a:lnTo>
                      <a:pt x="48" y="29"/>
                    </a:lnTo>
                    <a:lnTo>
                      <a:pt x="23" y="57"/>
                    </a:lnTo>
                    <a:lnTo>
                      <a:pt x="0" y="57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B21B51E-EBEE-EA4D-95BB-BE035BF94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1138"/>
                <a:ext cx="152" cy="60"/>
              </a:xfrm>
              <a:custGeom>
                <a:avLst/>
                <a:gdLst>
                  <a:gd name="T0" fmla="*/ 2 w 305"/>
                  <a:gd name="T1" fmla="*/ 0 h 121"/>
                  <a:gd name="T2" fmla="*/ 0 w 305"/>
                  <a:gd name="T3" fmla="*/ 0 h 121"/>
                  <a:gd name="T4" fmla="*/ 0 w 305"/>
                  <a:gd name="T5" fmla="*/ 3 h 121"/>
                  <a:gd name="T6" fmla="*/ 7 w 305"/>
                  <a:gd name="T7" fmla="*/ 3 h 121"/>
                  <a:gd name="T8" fmla="*/ 7 w 305"/>
                  <a:gd name="T9" fmla="*/ 0 h 121"/>
                  <a:gd name="T10" fmla="*/ 9 w 305"/>
                  <a:gd name="T11" fmla="*/ 0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5"/>
                  <a:gd name="T19" fmla="*/ 0 h 121"/>
                  <a:gd name="T20" fmla="*/ 305 w 305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5" h="121">
                    <a:moveTo>
                      <a:pt x="72" y="0"/>
                    </a:moveTo>
                    <a:lnTo>
                      <a:pt x="0" y="0"/>
                    </a:lnTo>
                    <a:lnTo>
                      <a:pt x="0" y="121"/>
                    </a:lnTo>
                    <a:lnTo>
                      <a:pt x="235" y="121"/>
                    </a:lnTo>
                    <a:lnTo>
                      <a:pt x="235" y="0"/>
                    </a:lnTo>
                    <a:lnTo>
                      <a:pt x="305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D0B676D5-1EDE-E04F-B4E2-6F57CD6BD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" y="1199"/>
                <a:ext cx="1" cy="66"/>
              </a:xfrm>
              <a:custGeom>
                <a:avLst/>
                <a:gdLst>
                  <a:gd name="T0" fmla="*/ 0 w 1"/>
                  <a:gd name="T1" fmla="*/ 0 h 131"/>
                  <a:gd name="T2" fmla="*/ 0 w 1"/>
                  <a:gd name="T3" fmla="*/ 5 h 131"/>
                  <a:gd name="T4" fmla="*/ 0 w 1"/>
                  <a:gd name="T5" fmla="*/ 0 h 13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31"/>
                  <a:gd name="T11" fmla="*/ 1 w 1"/>
                  <a:gd name="T12" fmla="*/ 131 h 1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31">
                    <a:moveTo>
                      <a:pt x="0" y="0"/>
                    </a:moveTo>
                    <a:lnTo>
                      <a:pt x="0" y="131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9" name="Line 48">
                <a:extLst>
                  <a:ext uri="{FF2B5EF4-FFF2-40B4-BE49-F238E27FC236}">
                    <a16:creationId xmlns:a16="http://schemas.microsoft.com/office/drawing/2014/main" id="{F93B956D-1F87-2946-9190-92B61956F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" y="1199"/>
                <a:ext cx="1" cy="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9AEE3B25-98AB-EC45-8BE7-D22861F0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" y="1188"/>
                <a:ext cx="25" cy="26"/>
              </a:xfrm>
              <a:custGeom>
                <a:avLst/>
                <a:gdLst>
                  <a:gd name="T0" fmla="*/ 1 w 50"/>
                  <a:gd name="T1" fmla="*/ 2 h 52"/>
                  <a:gd name="T2" fmla="*/ 1 w 50"/>
                  <a:gd name="T3" fmla="*/ 2 h 52"/>
                  <a:gd name="T4" fmla="*/ 2 w 50"/>
                  <a:gd name="T5" fmla="*/ 2 h 52"/>
                  <a:gd name="T6" fmla="*/ 2 w 50"/>
                  <a:gd name="T7" fmla="*/ 2 h 52"/>
                  <a:gd name="T8" fmla="*/ 2 w 50"/>
                  <a:gd name="T9" fmla="*/ 2 h 52"/>
                  <a:gd name="T10" fmla="*/ 2 w 50"/>
                  <a:gd name="T11" fmla="*/ 2 h 52"/>
                  <a:gd name="T12" fmla="*/ 2 w 50"/>
                  <a:gd name="T13" fmla="*/ 2 h 52"/>
                  <a:gd name="T14" fmla="*/ 2 w 50"/>
                  <a:gd name="T15" fmla="*/ 1 h 52"/>
                  <a:gd name="T16" fmla="*/ 2 w 50"/>
                  <a:gd name="T17" fmla="*/ 1 h 52"/>
                  <a:gd name="T18" fmla="*/ 2 w 50"/>
                  <a:gd name="T19" fmla="*/ 1 h 52"/>
                  <a:gd name="T20" fmla="*/ 2 w 50"/>
                  <a:gd name="T21" fmla="*/ 1 h 52"/>
                  <a:gd name="T22" fmla="*/ 2 w 50"/>
                  <a:gd name="T23" fmla="*/ 1 h 52"/>
                  <a:gd name="T24" fmla="*/ 2 w 50"/>
                  <a:gd name="T25" fmla="*/ 1 h 52"/>
                  <a:gd name="T26" fmla="*/ 2 w 50"/>
                  <a:gd name="T27" fmla="*/ 1 h 52"/>
                  <a:gd name="T28" fmla="*/ 2 w 50"/>
                  <a:gd name="T29" fmla="*/ 1 h 52"/>
                  <a:gd name="T30" fmla="*/ 1 w 50"/>
                  <a:gd name="T31" fmla="*/ 0 h 52"/>
                  <a:gd name="T32" fmla="*/ 1 w 50"/>
                  <a:gd name="T33" fmla="*/ 0 h 52"/>
                  <a:gd name="T34" fmla="*/ 1 w 50"/>
                  <a:gd name="T35" fmla="*/ 0 h 52"/>
                  <a:gd name="T36" fmla="*/ 1 w 50"/>
                  <a:gd name="T37" fmla="*/ 1 h 52"/>
                  <a:gd name="T38" fmla="*/ 1 w 50"/>
                  <a:gd name="T39" fmla="*/ 1 h 52"/>
                  <a:gd name="T40" fmla="*/ 1 w 50"/>
                  <a:gd name="T41" fmla="*/ 1 h 52"/>
                  <a:gd name="T42" fmla="*/ 1 w 50"/>
                  <a:gd name="T43" fmla="*/ 1 h 52"/>
                  <a:gd name="T44" fmla="*/ 1 w 50"/>
                  <a:gd name="T45" fmla="*/ 1 h 52"/>
                  <a:gd name="T46" fmla="*/ 0 w 50"/>
                  <a:gd name="T47" fmla="*/ 1 h 52"/>
                  <a:gd name="T48" fmla="*/ 0 w 50"/>
                  <a:gd name="T49" fmla="*/ 1 h 52"/>
                  <a:gd name="T50" fmla="*/ 0 w 50"/>
                  <a:gd name="T51" fmla="*/ 1 h 52"/>
                  <a:gd name="T52" fmla="*/ 1 w 50"/>
                  <a:gd name="T53" fmla="*/ 2 h 52"/>
                  <a:gd name="T54" fmla="*/ 1 w 50"/>
                  <a:gd name="T55" fmla="*/ 2 h 52"/>
                  <a:gd name="T56" fmla="*/ 1 w 50"/>
                  <a:gd name="T57" fmla="*/ 2 h 52"/>
                  <a:gd name="T58" fmla="*/ 1 w 50"/>
                  <a:gd name="T59" fmla="*/ 2 h 52"/>
                  <a:gd name="T60" fmla="*/ 1 w 50"/>
                  <a:gd name="T61" fmla="*/ 2 h 52"/>
                  <a:gd name="T62" fmla="*/ 1 w 50"/>
                  <a:gd name="T63" fmla="*/ 2 h 52"/>
                  <a:gd name="T64" fmla="*/ 1 w 50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52"/>
                  <a:gd name="T101" fmla="*/ 50 w 50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52">
                    <a:moveTo>
                      <a:pt x="25" y="52"/>
                    </a:moveTo>
                    <a:lnTo>
                      <a:pt x="30" y="51"/>
                    </a:lnTo>
                    <a:lnTo>
                      <a:pt x="36" y="49"/>
                    </a:lnTo>
                    <a:lnTo>
                      <a:pt x="39" y="47"/>
                    </a:lnTo>
                    <a:lnTo>
                      <a:pt x="43" y="43"/>
                    </a:lnTo>
                    <a:lnTo>
                      <a:pt x="46" y="40"/>
                    </a:lnTo>
                    <a:lnTo>
                      <a:pt x="48" y="36"/>
                    </a:lnTo>
                    <a:lnTo>
                      <a:pt x="50" y="31"/>
                    </a:lnTo>
                    <a:lnTo>
                      <a:pt x="50" y="25"/>
                    </a:lnTo>
                    <a:lnTo>
                      <a:pt x="50" y="20"/>
                    </a:lnTo>
                    <a:lnTo>
                      <a:pt x="48" y="16"/>
                    </a:lnTo>
                    <a:lnTo>
                      <a:pt x="46" y="11"/>
                    </a:lnTo>
                    <a:lnTo>
                      <a:pt x="43" y="7"/>
                    </a:lnTo>
                    <a:lnTo>
                      <a:pt x="39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2" y="36"/>
                    </a:lnTo>
                    <a:lnTo>
                      <a:pt x="3" y="40"/>
                    </a:lnTo>
                    <a:lnTo>
                      <a:pt x="7" y="43"/>
                    </a:lnTo>
                    <a:lnTo>
                      <a:pt x="11" y="47"/>
                    </a:lnTo>
                    <a:lnTo>
                      <a:pt x="16" y="49"/>
                    </a:lnTo>
                    <a:lnTo>
                      <a:pt x="19" y="51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3A0A508-B4BD-9445-A373-A642A60E1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957"/>
                <a:ext cx="1" cy="89"/>
              </a:xfrm>
              <a:custGeom>
                <a:avLst/>
                <a:gdLst>
                  <a:gd name="T0" fmla="*/ 0 w 1"/>
                  <a:gd name="T1" fmla="*/ 5 h 180"/>
                  <a:gd name="T2" fmla="*/ 0 w 1"/>
                  <a:gd name="T3" fmla="*/ 0 h 180"/>
                  <a:gd name="T4" fmla="*/ 0 w 1"/>
                  <a:gd name="T5" fmla="*/ 5 h 180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80"/>
                  <a:gd name="T11" fmla="*/ 1 w 1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51">
                <a:extLst>
                  <a:ext uri="{FF2B5EF4-FFF2-40B4-BE49-F238E27FC236}">
                    <a16:creationId xmlns:a16="http://schemas.microsoft.com/office/drawing/2014/main" id="{877576B2-DBB4-9B4D-9000-9A6196E97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0" y="957"/>
                <a:ext cx="1" cy="8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9FF1BC37-2D77-8744-95FD-6673562AE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8" y="1032"/>
                <a:ext cx="26" cy="26"/>
              </a:xfrm>
              <a:custGeom>
                <a:avLst/>
                <a:gdLst>
                  <a:gd name="T0" fmla="*/ 1 w 52"/>
                  <a:gd name="T1" fmla="*/ 2 h 52"/>
                  <a:gd name="T2" fmla="*/ 1 w 52"/>
                  <a:gd name="T3" fmla="*/ 2 h 52"/>
                  <a:gd name="T4" fmla="*/ 2 w 52"/>
                  <a:gd name="T5" fmla="*/ 2 h 52"/>
                  <a:gd name="T6" fmla="*/ 2 w 52"/>
                  <a:gd name="T7" fmla="*/ 2 h 52"/>
                  <a:gd name="T8" fmla="*/ 2 w 52"/>
                  <a:gd name="T9" fmla="*/ 2 h 52"/>
                  <a:gd name="T10" fmla="*/ 2 w 52"/>
                  <a:gd name="T11" fmla="*/ 2 h 52"/>
                  <a:gd name="T12" fmla="*/ 2 w 52"/>
                  <a:gd name="T13" fmla="*/ 2 h 52"/>
                  <a:gd name="T14" fmla="*/ 2 w 52"/>
                  <a:gd name="T15" fmla="*/ 2 h 52"/>
                  <a:gd name="T16" fmla="*/ 2 w 52"/>
                  <a:gd name="T17" fmla="*/ 1 h 52"/>
                  <a:gd name="T18" fmla="*/ 2 w 52"/>
                  <a:gd name="T19" fmla="*/ 1 h 52"/>
                  <a:gd name="T20" fmla="*/ 2 w 52"/>
                  <a:gd name="T21" fmla="*/ 1 h 52"/>
                  <a:gd name="T22" fmla="*/ 2 w 52"/>
                  <a:gd name="T23" fmla="*/ 1 h 52"/>
                  <a:gd name="T24" fmla="*/ 2 w 52"/>
                  <a:gd name="T25" fmla="*/ 1 h 52"/>
                  <a:gd name="T26" fmla="*/ 2 w 52"/>
                  <a:gd name="T27" fmla="*/ 1 h 52"/>
                  <a:gd name="T28" fmla="*/ 2 w 52"/>
                  <a:gd name="T29" fmla="*/ 1 h 52"/>
                  <a:gd name="T30" fmla="*/ 1 w 52"/>
                  <a:gd name="T31" fmla="*/ 1 h 52"/>
                  <a:gd name="T32" fmla="*/ 1 w 52"/>
                  <a:gd name="T33" fmla="*/ 0 h 52"/>
                  <a:gd name="T34" fmla="*/ 1 w 52"/>
                  <a:gd name="T35" fmla="*/ 1 h 52"/>
                  <a:gd name="T36" fmla="*/ 1 w 52"/>
                  <a:gd name="T37" fmla="*/ 1 h 52"/>
                  <a:gd name="T38" fmla="*/ 1 w 52"/>
                  <a:gd name="T39" fmla="*/ 1 h 52"/>
                  <a:gd name="T40" fmla="*/ 1 w 52"/>
                  <a:gd name="T41" fmla="*/ 1 h 52"/>
                  <a:gd name="T42" fmla="*/ 1 w 52"/>
                  <a:gd name="T43" fmla="*/ 1 h 52"/>
                  <a:gd name="T44" fmla="*/ 1 w 52"/>
                  <a:gd name="T45" fmla="*/ 1 h 52"/>
                  <a:gd name="T46" fmla="*/ 0 w 52"/>
                  <a:gd name="T47" fmla="*/ 1 h 52"/>
                  <a:gd name="T48" fmla="*/ 0 w 52"/>
                  <a:gd name="T49" fmla="*/ 1 h 52"/>
                  <a:gd name="T50" fmla="*/ 0 w 52"/>
                  <a:gd name="T51" fmla="*/ 2 h 52"/>
                  <a:gd name="T52" fmla="*/ 1 w 52"/>
                  <a:gd name="T53" fmla="*/ 2 h 52"/>
                  <a:gd name="T54" fmla="*/ 1 w 52"/>
                  <a:gd name="T55" fmla="*/ 2 h 52"/>
                  <a:gd name="T56" fmla="*/ 1 w 52"/>
                  <a:gd name="T57" fmla="*/ 2 h 52"/>
                  <a:gd name="T58" fmla="*/ 1 w 52"/>
                  <a:gd name="T59" fmla="*/ 2 h 52"/>
                  <a:gd name="T60" fmla="*/ 1 w 52"/>
                  <a:gd name="T61" fmla="*/ 2 h 52"/>
                  <a:gd name="T62" fmla="*/ 1 w 52"/>
                  <a:gd name="T63" fmla="*/ 2 h 52"/>
                  <a:gd name="T64" fmla="*/ 1 w 52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2"/>
                  <a:gd name="T101" fmla="*/ 52 w 52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2">
                    <a:moveTo>
                      <a:pt x="25" y="52"/>
                    </a:moveTo>
                    <a:lnTo>
                      <a:pt x="31" y="52"/>
                    </a:lnTo>
                    <a:lnTo>
                      <a:pt x="36" y="51"/>
                    </a:lnTo>
                    <a:lnTo>
                      <a:pt x="39" y="47"/>
                    </a:lnTo>
                    <a:lnTo>
                      <a:pt x="43" y="45"/>
                    </a:lnTo>
                    <a:lnTo>
                      <a:pt x="47" y="42"/>
                    </a:lnTo>
                    <a:lnTo>
                      <a:pt x="48" y="36"/>
                    </a:lnTo>
                    <a:lnTo>
                      <a:pt x="50" y="33"/>
                    </a:lnTo>
                    <a:lnTo>
                      <a:pt x="52" y="27"/>
                    </a:lnTo>
                    <a:lnTo>
                      <a:pt x="50" y="22"/>
                    </a:lnTo>
                    <a:lnTo>
                      <a:pt x="48" y="16"/>
                    </a:lnTo>
                    <a:lnTo>
                      <a:pt x="47" y="13"/>
                    </a:lnTo>
                    <a:lnTo>
                      <a:pt x="43" y="9"/>
                    </a:lnTo>
                    <a:lnTo>
                      <a:pt x="39" y="6"/>
                    </a:lnTo>
                    <a:lnTo>
                      <a:pt x="36" y="2"/>
                    </a:lnTo>
                    <a:lnTo>
                      <a:pt x="31" y="2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2"/>
                    </a:lnTo>
                    <a:lnTo>
                      <a:pt x="11" y="6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2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3"/>
                    </a:lnTo>
                    <a:lnTo>
                      <a:pt x="2" y="36"/>
                    </a:lnTo>
                    <a:lnTo>
                      <a:pt x="4" y="42"/>
                    </a:lnTo>
                    <a:lnTo>
                      <a:pt x="7" y="45"/>
                    </a:lnTo>
                    <a:lnTo>
                      <a:pt x="11" y="47"/>
                    </a:lnTo>
                    <a:lnTo>
                      <a:pt x="16" y="51"/>
                    </a:lnTo>
                    <a:lnTo>
                      <a:pt x="20" y="52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097BF02-8B9D-9741-979E-751F0F875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8" y="1032"/>
                <a:ext cx="26" cy="26"/>
              </a:xfrm>
              <a:custGeom>
                <a:avLst/>
                <a:gdLst>
                  <a:gd name="T0" fmla="*/ 1 w 52"/>
                  <a:gd name="T1" fmla="*/ 2 h 52"/>
                  <a:gd name="T2" fmla="*/ 1 w 52"/>
                  <a:gd name="T3" fmla="*/ 2 h 52"/>
                  <a:gd name="T4" fmla="*/ 2 w 52"/>
                  <a:gd name="T5" fmla="*/ 2 h 52"/>
                  <a:gd name="T6" fmla="*/ 2 w 52"/>
                  <a:gd name="T7" fmla="*/ 2 h 52"/>
                  <a:gd name="T8" fmla="*/ 2 w 52"/>
                  <a:gd name="T9" fmla="*/ 2 h 52"/>
                  <a:gd name="T10" fmla="*/ 2 w 52"/>
                  <a:gd name="T11" fmla="*/ 2 h 52"/>
                  <a:gd name="T12" fmla="*/ 2 w 52"/>
                  <a:gd name="T13" fmla="*/ 2 h 52"/>
                  <a:gd name="T14" fmla="*/ 2 w 52"/>
                  <a:gd name="T15" fmla="*/ 2 h 52"/>
                  <a:gd name="T16" fmla="*/ 2 w 52"/>
                  <a:gd name="T17" fmla="*/ 1 h 52"/>
                  <a:gd name="T18" fmla="*/ 2 w 52"/>
                  <a:gd name="T19" fmla="*/ 1 h 52"/>
                  <a:gd name="T20" fmla="*/ 2 w 52"/>
                  <a:gd name="T21" fmla="*/ 1 h 52"/>
                  <a:gd name="T22" fmla="*/ 2 w 52"/>
                  <a:gd name="T23" fmla="*/ 1 h 52"/>
                  <a:gd name="T24" fmla="*/ 2 w 52"/>
                  <a:gd name="T25" fmla="*/ 1 h 52"/>
                  <a:gd name="T26" fmla="*/ 2 w 52"/>
                  <a:gd name="T27" fmla="*/ 1 h 52"/>
                  <a:gd name="T28" fmla="*/ 2 w 52"/>
                  <a:gd name="T29" fmla="*/ 1 h 52"/>
                  <a:gd name="T30" fmla="*/ 1 w 52"/>
                  <a:gd name="T31" fmla="*/ 1 h 52"/>
                  <a:gd name="T32" fmla="*/ 1 w 52"/>
                  <a:gd name="T33" fmla="*/ 0 h 52"/>
                  <a:gd name="T34" fmla="*/ 1 w 52"/>
                  <a:gd name="T35" fmla="*/ 1 h 52"/>
                  <a:gd name="T36" fmla="*/ 1 w 52"/>
                  <a:gd name="T37" fmla="*/ 1 h 52"/>
                  <a:gd name="T38" fmla="*/ 1 w 52"/>
                  <a:gd name="T39" fmla="*/ 1 h 52"/>
                  <a:gd name="T40" fmla="*/ 1 w 52"/>
                  <a:gd name="T41" fmla="*/ 1 h 52"/>
                  <a:gd name="T42" fmla="*/ 1 w 52"/>
                  <a:gd name="T43" fmla="*/ 1 h 52"/>
                  <a:gd name="T44" fmla="*/ 1 w 52"/>
                  <a:gd name="T45" fmla="*/ 1 h 52"/>
                  <a:gd name="T46" fmla="*/ 0 w 52"/>
                  <a:gd name="T47" fmla="*/ 1 h 52"/>
                  <a:gd name="T48" fmla="*/ 0 w 52"/>
                  <a:gd name="T49" fmla="*/ 1 h 52"/>
                  <a:gd name="T50" fmla="*/ 0 w 52"/>
                  <a:gd name="T51" fmla="*/ 2 h 52"/>
                  <a:gd name="T52" fmla="*/ 1 w 52"/>
                  <a:gd name="T53" fmla="*/ 2 h 52"/>
                  <a:gd name="T54" fmla="*/ 1 w 52"/>
                  <a:gd name="T55" fmla="*/ 2 h 52"/>
                  <a:gd name="T56" fmla="*/ 1 w 52"/>
                  <a:gd name="T57" fmla="*/ 2 h 52"/>
                  <a:gd name="T58" fmla="*/ 1 w 52"/>
                  <a:gd name="T59" fmla="*/ 2 h 52"/>
                  <a:gd name="T60" fmla="*/ 1 w 52"/>
                  <a:gd name="T61" fmla="*/ 2 h 52"/>
                  <a:gd name="T62" fmla="*/ 1 w 52"/>
                  <a:gd name="T63" fmla="*/ 2 h 52"/>
                  <a:gd name="T64" fmla="*/ 1 w 52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2"/>
                  <a:gd name="T101" fmla="*/ 52 w 52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2">
                    <a:moveTo>
                      <a:pt x="25" y="52"/>
                    </a:moveTo>
                    <a:lnTo>
                      <a:pt x="31" y="52"/>
                    </a:lnTo>
                    <a:lnTo>
                      <a:pt x="36" y="51"/>
                    </a:lnTo>
                    <a:lnTo>
                      <a:pt x="39" y="47"/>
                    </a:lnTo>
                    <a:lnTo>
                      <a:pt x="43" y="45"/>
                    </a:lnTo>
                    <a:lnTo>
                      <a:pt x="47" y="42"/>
                    </a:lnTo>
                    <a:lnTo>
                      <a:pt x="48" y="36"/>
                    </a:lnTo>
                    <a:lnTo>
                      <a:pt x="50" y="33"/>
                    </a:lnTo>
                    <a:lnTo>
                      <a:pt x="52" y="27"/>
                    </a:lnTo>
                    <a:lnTo>
                      <a:pt x="50" y="22"/>
                    </a:lnTo>
                    <a:lnTo>
                      <a:pt x="48" y="16"/>
                    </a:lnTo>
                    <a:lnTo>
                      <a:pt x="47" y="13"/>
                    </a:lnTo>
                    <a:lnTo>
                      <a:pt x="43" y="9"/>
                    </a:lnTo>
                    <a:lnTo>
                      <a:pt x="39" y="6"/>
                    </a:lnTo>
                    <a:lnTo>
                      <a:pt x="36" y="2"/>
                    </a:lnTo>
                    <a:lnTo>
                      <a:pt x="31" y="2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2"/>
                    </a:lnTo>
                    <a:lnTo>
                      <a:pt x="11" y="6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2" y="16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3"/>
                    </a:lnTo>
                    <a:lnTo>
                      <a:pt x="2" y="36"/>
                    </a:lnTo>
                    <a:lnTo>
                      <a:pt x="4" y="42"/>
                    </a:lnTo>
                    <a:lnTo>
                      <a:pt x="7" y="45"/>
                    </a:lnTo>
                    <a:lnTo>
                      <a:pt x="11" y="47"/>
                    </a:lnTo>
                    <a:lnTo>
                      <a:pt x="16" y="51"/>
                    </a:lnTo>
                    <a:lnTo>
                      <a:pt x="20" y="52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817D0B3-CD63-7541-B1F9-F59FF896F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1098"/>
                <a:ext cx="50" cy="50"/>
              </a:xfrm>
              <a:custGeom>
                <a:avLst/>
                <a:gdLst>
                  <a:gd name="T0" fmla="*/ 2 w 100"/>
                  <a:gd name="T1" fmla="*/ 3 h 101"/>
                  <a:gd name="T2" fmla="*/ 2 w 100"/>
                  <a:gd name="T3" fmla="*/ 3 h 101"/>
                  <a:gd name="T4" fmla="*/ 3 w 100"/>
                  <a:gd name="T5" fmla="*/ 3 h 101"/>
                  <a:gd name="T6" fmla="*/ 3 w 100"/>
                  <a:gd name="T7" fmla="*/ 2 h 101"/>
                  <a:gd name="T8" fmla="*/ 3 w 100"/>
                  <a:gd name="T9" fmla="*/ 2 h 101"/>
                  <a:gd name="T10" fmla="*/ 3 w 100"/>
                  <a:gd name="T11" fmla="*/ 2 h 101"/>
                  <a:gd name="T12" fmla="*/ 3 w 100"/>
                  <a:gd name="T13" fmla="*/ 2 h 101"/>
                  <a:gd name="T14" fmla="*/ 3 w 100"/>
                  <a:gd name="T15" fmla="*/ 1 h 101"/>
                  <a:gd name="T16" fmla="*/ 3 w 100"/>
                  <a:gd name="T17" fmla="*/ 1 h 101"/>
                  <a:gd name="T18" fmla="*/ 3 w 100"/>
                  <a:gd name="T19" fmla="*/ 1 h 101"/>
                  <a:gd name="T20" fmla="*/ 3 w 100"/>
                  <a:gd name="T21" fmla="*/ 0 h 101"/>
                  <a:gd name="T22" fmla="*/ 3 w 100"/>
                  <a:gd name="T23" fmla="*/ 0 h 101"/>
                  <a:gd name="T24" fmla="*/ 3 w 100"/>
                  <a:gd name="T25" fmla="*/ 0 h 101"/>
                  <a:gd name="T26" fmla="*/ 3 w 100"/>
                  <a:gd name="T27" fmla="*/ 0 h 101"/>
                  <a:gd name="T28" fmla="*/ 3 w 100"/>
                  <a:gd name="T29" fmla="*/ 0 h 101"/>
                  <a:gd name="T30" fmla="*/ 2 w 100"/>
                  <a:gd name="T31" fmla="*/ 0 h 101"/>
                  <a:gd name="T32" fmla="*/ 2 w 100"/>
                  <a:gd name="T33" fmla="*/ 0 h 101"/>
                  <a:gd name="T34" fmla="*/ 2 w 100"/>
                  <a:gd name="T35" fmla="*/ 0 h 101"/>
                  <a:gd name="T36" fmla="*/ 1 w 100"/>
                  <a:gd name="T37" fmla="*/ 0 h 101"/>
                  <a:gd name="T38" fmla="*/ 1 w 100"/>
                  <a:gd name="T39" fmla="*/ 0 h 101"/>
                  <a:gd name="T40" fmla="*/ 1 w 100"/>
                  <a:gd name="T41" fmla="*/ 0 h 101"/>
                  <a:gd name="T42" fmla="*/ 1 w 100"/>
                  <a:gd name="T43" fmla="*/ 0 h 101"/>
                  <a:gd name="T44" fmla="*/ 1 w 100"/>
                  <a:gd name="T45" fmla="*/ 0 h 101"/>
                  <a:gd name="T46" fmla="*/ 1 w 100"/>
                  <a:gd name="T47" fmla="*/ 1 h 101"/>
                  <a:gd name="T48" fmla="*/ 0 w 100"/>
                  <a:gd name="T49" fmla="*/ 1 h 101"/>
                  <a:gd name="T50" fmla="*/ 1 w 100"/>
                  <a:gd name="T51" fmla="*/ 1 h 101"/>
                  <a:gd name="T52" fmla="*/ 1 w 100"/>
                  <a:gd name="T53" fmla="*/ 2 h 101"/>
                  <a:gd name="T54" fmla="*/ 1 w 100"/>
                  <a:gd name="T55" fmla="*/ 2 h 101"/>
                  <a:gd name="T56" fmla="*/ 1 w 100"/>
                  <a:gd name="T57" fmla="*/ 2 h 101"/>
                  <a:gd name="T58" fmla="*/ 1 w 100"/>
                  <a:gd name="T59" fmla="*/ 2 h 101"/>
                  <a:gd name="T60" fmla="*/ 1 w 100"/>
                  <a:gd name="T61" fmla="*/ 3 h 101"/>
                  <a:gd name="T62" fmla="*/ 2 w 100"/>
                  <a:gd name="T63" fmla="*/ 3 h 101"/>
                  <a:gd name="T64" fmla="*/ 2 w 100"/>
                  <a:gd name="T65" fmla="*/ 3 h 10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0"/>
                  <a:gd name="T100" fmla="*/ 0 h 101"/>
                  <a:gd name="T101" fmla="*/ 100 w 100"/>
                  <a:gd name="T102" fmla="*/ 101 h 10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0" h="101">
                    <a:moveTo>
                      <a:pt x="51" y="101"/>
                    </a:moveTo>
                    <a:lnTo>
                      <a:pt x="60" y="101"/>
                    </a:lnTo>
                    <a:lnTo>
                      <a:pt x="69" y="98"/>
                    </a:lnTo>
                    <a:lnTo>
                      <a:pt x="78" y="92"/>
                    </a:lnTo>
                    <a:lnTo>
                      <a:pt x="86" y="87"/>
                    </a:lnTo>
                    <a:lnTo>
                      <a:pt x="93" y="80"/>
                    </a:lnTo>
                    <a:lnTo>
                      <a:pt x="96" y="71"/>
                    </a:lnTo>
                    <a:lnTo>
                      <a:pt x="100" y="62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96" y="31"/>
                    </a:lnTo>
                    <a:lnTo>
                      <a:pt x="93" y="24"/>
                    </a:lnTo>
                    <a:lnTo>
                      <a:pt x="86" y="15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60" y="2"/>
                    </a:lnTo>
                    <a:lnTo>
                      <a:pt x="51" y="0"/>
                    </a:lnTo>
                    <a:lnTo>
                      <a:pt x="41" y="2"/>
                    </a:lnTo>
                    <a:lnTo>
                      <a:pt x="32" y="4"/>
                    </a:lnTo>
                    <a:lnTo>
                      <a:pt x="23" y="9"/>
                    </a:lnTo>
                    <a:lnTo>
                      <a:pt x="16" y="15"/>
                    </a:lnTo>
                    <a:lnTo>
                      <a:pt x="8" y="24"/>
                    </a:lnTo>
                    <a:lnTo>
                      <a:pt x="5" y="31"/>
                    </a:lnTo>
                    <a:lnTo>
                      <a:pt x="1" y="42"/>
                    </a:lnTo>
                    <a:lnTo>
                      <a:pt x="0" y="51"/>
                    </a:lnTo>
                    <a:lnTo>
                      <a:pt x="1" y="62"/>
                    </a:lnTo>
                    <a:lnTo>
                      <a:pt x="5" y="71"/>
                    </a:lnTo>
                    <a:lnTo>
                      <a:pt x="8" y="80"/>
                    </a:lnTo>
                    <a:lnTo>
                      <a:pt x="16" y="87"/>
                    </a:lnTo>
                    <a:lnTo>
                      <a:pt x="23" y="92"/>
                    </a:lnTo>
                    <a:lnTo>
                      <a:pt x="32" y="98"/>
                    </a:lnTo>
                    <a:lnTo>
                      <a:pt x="41" y="101"/>
                    </a:lnTo>
                    <a:lnTo>
                      <a:pt x="51" y="10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7414ECE8-BA87-A347-BF9B-DA4DCC976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1109"/>
                <a:ext cx="23" cy="29"/>
              </a:xfrm>
              <a:custGeom>
                <a:avLst/>
                <a:gdLst>
                  <a:gd name="T0" fmla="*/ 0 w 47"/>
                  <a:gd name="T1" fmla="*/ 0 h 57"/>
                  <a:gd name="T2" fmla="*/ 0 w 47"/>
                  <a:gd name="T3" fmla="*/ 0 h 57"/>
                  <a:gd name="T4" fmla="*/ 1 w 47"/>
                  <a:gd name="T5" fmla="*/ 1 h 57"/>
                  <a:gd name="T6" fmla="*/ 0 w 47"/>
                  <a:gd name="T7" fmla="*/ 2 h 57"/>
                  <a:gd name="T8" fmla="*/ 0 w 47"/>
                  <a:gd name="T9" fmla="*/ 2 h 57"/>
                  <a:gd name="T10" fmla="*/ 0 w 47"/>
                  <a:gd name="T11" fmla="*/ 0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57"/>
                  <a:gd name="T20" fmla="*/ 47 w 47"/>
                  <a:gd name="T21" fmla="*/ 57 h 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57">
                    <a:moveTo>
                      <a:pt x="0" y="0"/>
                    </a:moveTo>
                    <a:lnTo>
                      <a:pt x="25" y="0"/>
                    </a:lnTo>
                    <a:lnTo>
                      <a:pt x="47" y="29"/>
                    </a:lnTo>
                    <a:lnTo>
                      <a:pt x="24" y="57"/>
                    </a:lnTo>
                    <a:lnTo>
                      <a:pt x="0" y="5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00D5F23-EB59-C541-BCD0-6B85E2BAB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1109"/>
                <a:ext cx="23" cy="29"/>
              </a:xfrm>
              <a:custGeom>
                <a:avLst/>
                <a:gdLst>
                  <a:gd name="T0" fmla="*/ 0 w 47"/>
                  <a:gd name="T1" fmla="*/ 0 h 57"/>
                  <a:gd name="T2" fmla="*/ 0 w 47"/>
                  <a:gd name="T3" fmla="*/ 0 h 57"/>
                  <a:gd name="T4" fmla="*/ 1 w 47"/>
                  <a:gd name="T5" fmla="*/ 1 h 57"/>
                  <a:gd name="T6" fmla="*/ 0 w 47"/>
                  <a:gd name="T7" fmla="*/ 2 h 57"/>
                  <a:gd name="T8" fmla="*/ 0 w 47"/>
                  <a:gd name="T9" fmla="*/ 2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"/>
                  <a:gd name="T16" fmla="*/ 0 h 57"/>
                  <a:gd name="T17" fmla="*/ 47 w 4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" h="57">
                    <a:moveTo>
                      <a:pt x="0" y="0"/>
                    </a:moveTo>
                    <a:lnTo>
                      <a:pt x="25" y="0"/>
                    </a:lnTo>
                    <a:lnTo>
                      <a:pt x="47" y="29"/>
                    </a:lnTo>
                    <a:lnTo>
                      <a:pt x="24" y="57"/>
                    </a:lnTo>
                    <a:lnTo>
                      <a:pt x="0" y="57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26C7543-0BB4-014E-830A-19FBE5D06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" y="1046"/>
                <a:ext cx="151" cy="63"/>
              </a:xfrm>
              <a:custGeom>
                <a:avLst/>
                <a:gdLst>
                  <a:gd name="T0" fmla="*/ 2 w 302"/>
                  <a:gd name="T1" fmla="*/ 4 h 126"/>
                  <a:gd name="T2" fmla="*/ 0 w 302"/>
                  <a:gd name="T3" fmla="*/ 4 h 126"/>
                  <a:gd name="T4" fmla="*/ 0 w 302"/>
                  <a:gd name="T5" fmla="*/ 0 h 126"/>
                  <a:gd name="T6" fmla="*/ 7 w 302"/>
                  <a:gd name="T7" fmla="*/ 0 h 126"/>
                  <a:gd name="T8" fmla="*/ 7 w 302"/>
                  <a:gd name="T9" fmla="*/ 4 h 126"/>
                  <a:gd name="T10" fmla="*/ 9 w 302"/>
                  <a:gd name="T11" fmla="*/ 4 h 1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2"/>
                  <a:gd name="T19" fmla="*/ 0 h 126"/>
                  <a:gd name="T20" fmla="*/ 302 w 302"/>
                  <a:gd name="T21" fmla="*/ 126 h 1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2" h="126">
                    <a:moveTo>
                      <a:pt x="69" y="126"/>
                    </a:moveTo>
                    <a:lnTo>
                      <a:pt x="0" y="126"/>
                    </a:lnTo>
                    <a:lnTo>
                      <a:pt x="0" y="0"/>
                    </a:lnTo>
                    <a:lnTo>
                      <a:pt x="234" y="0"/>
                    </a:lnTo>
                    <a:lnTo>
                      <a:pt x="234" y="126"/>
                    </a:lnTo>
                    <a:lnTo>
                      <a:pt x="302" y="126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2F125AD-17BC-8948-9A70-52A5FFE7C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099"/>
                <a:ext cx="50" cy="50"/>
              </a:xfrm>
              <a:custGeom>
                <a:avLst/>
                <a:gdLst>
                  <a:gd name="T0" fmla="*/ 2 w 100"/>
                  <a:gd name="T1" fmla="*/ 3 h 101"/>
                  <a:gd name="T2" fmla="*/ 2 w 100"/>
                  <a:gd name="T3" fmla="*/ 3 h 101"/>
                  <a:gd name="T4" fmla="*/ 3 w 100"/>
                  <a:gd name="T5" fmla="*/ 3 h 101"/>
                  <a:gd name="T6" fmla="*/ 3 w 100"/>
                  <a:gd name="T7" fmla="*/ 2 h 101"/>
                  <a:gd name="T8" fmla="*/ 3 w 100"/>
                  <a:gd name="T9" fmla="*/ 2 h 101"/>
                  <a:gd name="T10" fmla="*/ 3 w 100"/>
                  <a:gd name="T11" fmla="*/ 2 h 101"/>
                  <a:gd name="T12" fmla="*/ 3 w 100"/>
                  <a:gd name="T13" fmla="*/ 2 h 101"/>
                  <a:gd name="T14" fmla="*/ 3 w 100"/>
                  <a:gd name="T15" fmla="*/ 1 h 101"/>
                  <a:gd name="T16" fmla="*/ 3 w 100"/>
                  <a:gd name="T17" fmla="*/ 1 h 101"/>
                  <a:gd name="T18" fmla="*/ 3 w 100"/>
                  <a:gd name="T19" fmla="*/ 1 h 101"/>
                  <a:gd name="T20" fmla="*/ 3 w 100"/>
                  <a:gd name="T21" fmla="*/ 0 h 101"/>
                  <a:gd name="T22" fmla="*/ 3 w 100"/>
                  <a:gd name="T23" fmla="*/ 0 h 101"/>
                  <a:gd name="T24" fmla="*/ 3 w 100"/>
                  <a:gd name="T25" fmla="*/ 0 h 101"/>
                  <a:gd name="T26" fmla="*/ 3 w 100"/>
                  <a:gd name="T27" fmla="*/ 0 h 101"/>
                  <a:gd name="T28" fmla="*/ 3 w 100"/>
                  <a:gd name="T29" fmla="*/ 0 h 101"/>
                  <a:gd name="T30" fmla="*/ 2 w 100"/>
                  <a:gd name="T31" fmla="*/ 0 h 101"/>
                  <a:gd name="T32" fmla="*/ 2 w 100"/>
                  <a:gd name="T33" fmla="*/ 0 h 101"/>
                  <a:gd name="T34" fmla="*/ 2 w 100"/>
                  <a:gd name="T35" fmla="*/ 0 h 101"/>
                  <a:gd name="T36" fmla="*/ 1 w 100"/>
                  <a:gd name="T37" fmla="*/ 0 h 101"/>
                  <a:gd name="T38" fmla="*/ 1 w 100"/>
                  <a:gd name="T39" fmla="*/ 0 h 101"/>
                  <a:gd name="T40" fmla="*/ 1 w 100"/>
                  <a:gd name="T41" fmla="*/ 0 h 101"/>
                  <a:gd name="T42" fmla="*/ 1 w 100"/>
                  <a:gd name="T43" fmla="*/ 0 h 101"/>
                  <a:gd name="T44" fmla="*/ 1 w 100"/>
                  <a:gd name="T45" fmla="*/ 0 h 101"/>
                  <a:gd name="T46" fmla="*/ 1 w 100"/>
                  <a:gd name="T47" fmla="*/ 1 h 101"/>
                  <a:gd name="T48" fmla="*/ 0 w 100"/>
                  <a:gd name="T49" fmla="*/ 1 h 101"/>
                  <a:gd name="T50" fmla="*/ 1 w 100"/>
                  <a:gd name="T51" fmla="*/ 1 h 101"/>
                  <a:gd name="T52" fmla="*/ 1 w 100"/>
                  <a:gd name="T53" fmla="*/ 2 h 101"/>
                  <a:gd name="T54" fmla="*/ 1 w 100"/>
                  <a:gd name="T55" fmla="*/ 2 h 101"/>
                  <a:gd name="T56" fmla="*/ 1 w 100"/>
                  <a:gd name="T57" fmla="*/ 2 h 101"/>
                  <a:gd name="T58" fmla="*/ 1 w 100"/>
                  <a:gd name="T59" fmla="*/ 2 h 101"/>
                  <a:gd name="T60" fmla="*/ 1 w 100"/>
                  <a:gd name="T61" fmla="*/ 3 h 101"/>
                  <a:gd name="T62" fmla="*/ 2 w 100"/>
                  <a:gd name="T63" fmla="*/ 3 h 101"/>
                  <a:gd name="T64" fmla="*/ 2 w 100"/>
                  <a:gd name="T65" fmla="*/ 3 h 10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0"/>
                  <a:gd name="T100" fmla="*/ 0 h 101"/>
                  <a:gd name="T101" fmla="*/ 100 w 100"/>
                  <a:gd name="T102" fmla="*/ 101 h 10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0" h="101">
                    <a:moveTo>
                      <a:pt x="50" y="101"/>
                    </a:moveTo>
                    <a:lnTo>
                      <a:pt x="61" y="99"/>
                    </a:lnTo>
                    <a:lnTo>
                      <a:pt x="70" y="96"/>
                    </a:lnTo>
                    <a:lnTo>
                      <a:pt x="79" y="92"/>
                    </a:lnTo>
                    <a:lnTo>
                      <a:pt x="86" y="85"/>
                    </a:lnTo>
                    <a:lnTo>
                      <a:pt x="93" y="78"/>
                    </a:lnTo>
                    <a:lnTo>
                      <a:pt x="96" y="70"/>
                    </a:lnTo>
                    <a:lnTo>
                      <a:pt x="100" y="60"/>
                    </a:lnTo>
                    <a:lnTo>
                      <a:pt x="100" y="51"/>
                    </a:lnTo>
                    <a:lnTo>
                      <a:pt x="100" y="40"/>
                    </a:lnTo>
                    <a:lnTo>
                      <a:pt x="96" y="31"/>
                    </a:lnTo>
                    <a:lnTo>
                      <a:pt x="93" y="22"/>
                    </a:lnTo>
                    <a:lnTo>
                      <a:pt x="86" y="15"/>
                    </a:lnTo>
                    <a:lnTo>
                      <a:pt x="79" y="7"/>
                    </a:lnTo>
                    <a:lnTo>
                      <a:pt x="70" y="4"/>
                    </a:lnTo>
                    <a:lnTo>
                      <a:pt x="61" y="0"/>
                    </a:lnTo>
                    <a:lnTo>
                      <a:pt x="50" y="0"/>
                    </a:lnTo>
                    <a:lnTo>
                      <a:pt x="41" y="0"/>
                    </a:lnTo>
                    <a:lnTo>
                      <a:pt x="30" y="4"/>
                    </a:lnTo>
                    <a:lnTo>
                      <a:pt x="23" y="7"/>
                    </a:lnTo>
                    <a:lnTo>
                      <a:pt x="14" y="15"/>
                    </a:lnTo>
                    <a:lnTo>
                      <a:pt x="9" y="22"/>
                    </a:lnTo>
                    <a:lnTo>
                      <a:pt x="3" y="31"/>
                    </a:lnTo>
                    <a:lnTo>
                      <a:pt x="1" y="40"/>
                    </a:lnTo>
                    <a:lnTo>
                      <a:pt x="0" y="51"/>
                    </a:lnTo>
                    <a:lnTo>
                      <a:pt x="1" y="60"/>
                    </a:lnTo>
                    <a:lnTo>
                      <a:pt x="3" y="70"/>
                    </a:lnTo>
                    <a:lnTo>
                      <a:pt x="9" y="78"/>
                    </a:lnTo>
                    <a:lnTo>
                      <a:pt x="14" y="85"/>
                    </a:lnTo>
                    <a:lnTo>
                      <a:pt x="23" y="92"/>
                    </a:lnTo>
                    <a:lnTo>
                      <a:pt x="30" y="96"/>
                    </a:lnTo>
                    <a:lnTo>
                      <a:pt x="41" y="99"/>
                    </a:lnTo>
                    <a:lnTo>
                      <a:pt x="50" y="10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F54E1DD-6B83-304A-9C31-766A023F0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9" y="1109"/>
                <a:ext cx="24" cy="29"/>
              </a:xfrm>
              <a:custGeom>
                <a:avLst/>
                <a:gdLst>
                  <a:gd name="T0" fmla="*/ 0 w 47"/>
                  <a:gd name="T1" fmla="*/ 0 h 57"/>
                  <a:gd name="T2" fmla="*/ 1 w 47"/>
                  <a:gd name="T3" fmla="*/ 0 h 57"/>
                  <a:gd name="T4" fmla="*/ 2 w 47"/>
                  <a:gd name="T5" fmla="*/ 1 h 57"/>
                  <a:gd name="T6" fmla="*/ 1 w 47"/>
                  <a:gd name="T7" fmla="*/ 2 h 57"/>
                  <a:gd name="T8" fmla="*/ 0 w 47"/>
                  <a:gd name="T9" fmla="*/ 2 h 57"/>
                  <a:gd name="T10" fmla="*/ 0 w 47"/>
                  <a:gd name="T11" fmla="*/ 0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57"/>
                  <a:gd name="T20" fmla="*/ 47 w 47"/>
                  <a:gd name="T21" fmla="*/ 57 h 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57">
                    <a:moveTo>
                      <a:pt x="0" y="0"/>
                    </a:moveTo>
                    <a:lnTo>
                      <a:pt x="24" y="0"/>
                    </a:lnTo>
                    <a:lnTo>
                      <a:pt x="47" y="29"/>
                    </a:lnTo>
                    <a:lnTo>
                      <a:pt x="24" y="57"/>
                    </a:lnTo>
                    <a:lnTo>
                      <a:pt x="0" y="57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25F82C32-C5BA-874C-9EAD-96155C00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9" y="1109"/>
                <a:ext cx="24" cy="29"/>
              </a:xfrm>
              <a:custGeom>
                <a:avLst/>
                <a:gdLst>
                  <a:gd name="T0" fmla="*/ 0 w 47"/>
                  <a:gd name="T1" fmla="*/ 0 h 57"/>
                  <a:gd name="T2" fmla="*/ 1 w 47"/>
                  <a:gd name="T3" fmla="*/ 0 h 57"/>
                  <a:gd name="T4" fmla="*/ 2 w 47"/>
                  <a:gd name="T5" fmla="*/ 1 h 57"/>
                  <a:gd name="T6" fmla="*/ 1 w 47"/>
                  <a:gd name="T7" fmla="*/ 2 h 57"/>
                  <a:gd name="T8" fmla="*/ 0 w 47"/>
                  <a:gd name="T9" fmla="*/ 2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"/>
                  <a:gd name="T16" fmla="*/ 0 h 57"/>
                  <a:gd name="T17" fmla="*/ 47 w 4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" h="57">
                    <a:moveTo>
                      <a:pt x="0" y="0"/>
                    </a:moveTo>
                    <a:lnTo>
                      <a:pt x="24" y="0"/>
                    </a:lnTo>
                    <a:lnTo>
                      <a:pt x="47" y="29"/>
                    </a:lnTo>
                    <a:lnTo>
                      <a:pt x="24" y="57"/>
                    </a:lnTo>
                    <a:lnTo>
                      <a:pt x="0" y="57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A60DE6E-D952-0746-90ED-0C5E94DC5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" y="1138"/>
                <a:ext cx="151" cy="60"/>
              </a:xfrm>
              <a:custGeom>
                <a:avLst/>
                <a:gdLst>
                  <a:gd name="T0" fmla="*/ 2 w 302"/>
                  <a:gd name="T1" fmla="*/ 0 h 121"/>
                  <a:gd name="T2" fmla="*/ 0 w 302"/>
                  <a:gd name="T3" fmla="*/ 0 h 121"/>
                  <a:gd name="T4" fmla="*/ 0 w 302"/>
                  <a:gd name="T5" fmla="*/ 3 h 121"/>
                  <a:gd name="T6" fmla="*/ 7 w 302"/>
                  <a:gd name="T7" fmla="*/ 3 h 121"/>
                  <a:gd name="T8" fmla="*/ 7 w 302"/>
                  <a:gd name="T9" fmla="*/ 0 h 121"/>
                  <a:gd name="T10" fmla="*/ 9 w 302"/>
                  <a:gd name="T11" fmla="*/ 0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2"/>
                  <a:gd name="T19" fmla="*/ 0 h 121"/>
                  <a:gd name="T20" fmla="*/ 302 w 302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2" h="121">
                    <a:moveTo>
                      <a:pt x="69" y="0"/>
                    </a:moveTo>
                    <a:lnTo>
                      <a:pt x="0" y="0"/>
                    </a:lnTo>
                    <a:lnTo>
                      <a:pt x="0" y="121"/>
                    </a:lnTo>
                    <a:lnTo>
                      <a:pt x="234" y="121"/>
                    </a:lnTo>
                    <a:lnTo>
                      <a:pt x="234" y="0"/>
                    </a:lnTo>
                    <a:lnTo>
                      <a:pt x="302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9105A87-273D-514F-8CC7-00353C55A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1199"/>
                <a:ext cx="1" cy="66"/>
              </a:xfrm>
              <a:custGeom>
                <a:avLst/>
                <a:gdLst>
                  <a:gd name="T0" fmla="*/ 0 w 1"/>
                  <a:gd name="T1" fmla="*/ 0 h 131"/>
                  <a:gd name="T2" fmla="*/ 0 w 1"/>
                  <a:gd name="T3" fmla="*/ 5 h 131"/>
                  <a:gd name="T4" fmla="*/ 0 w 1"/>
                  <a:gd name="T5" fmla="*/ 0 h 131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31"/>
                  <a:gd name="T11" fmla="*/ 1 w 1"/>
                  <a:gd name="T12" fmla="*/ 131 h 1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31">
                    <a:moveTo>
                      <a:pt x="0" y="0"/>
                    </a:moveTo>
                    <a:lnTo>
                      <a:pt x="0" y="131"/>
                    </a:lnTo>
                    <a:lnTo>
                      <a:pt x="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380997B8-E6BC-2F4C-9FE6-BB75C0830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8" y="1199"/>
                <a:ext cx="1" cy="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81DB0E0-BA51-7847-B990-5873F4650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6" y="1252"/>
                <a:ext cx="25" cy="26"/>
              </a:xfrm>
              <a:custGeom>
                <a:avLst/>
                <a:gdLst>
                  <a:gd name="T0" fmla="*/ 0 w 51"/>
                  <a:gd name="T1" fmla="*/ 2 h 52"/>
                  <a:gd name="T2" fmla="*/ 0 w 51"/>
                  <a:gd name="T3" fmla="*/ 2 h 52"/>
                  <a:gd name="T4" fmla="*/ 1 w 51"/>
                  <a:gd name="T5" fmla="*/ 2 h 52"/>
                  <a:gd name="T6" fmla="*/ 1 w 51"/>
                  <a:gd name="T7" fmla="*/ 2 h 52"/>
                  <a:gd name="T8" fmla="*/ 1 w 51"/>
                  <a:gd name="T9" fmla="*/ 2 h 52"/>
                  <a:gd name="T10" fmla="*/ 1 w 51"/>
                  <a:gd name="T11" fmla="*/ 2 h 52"/>
                  <a:gd name="T12" fmla="*/ 1 w 51"/>
                  <a:gd name="T13" fmla="*/ 2 h 52"/>
                  <a:gd name="T14" fmla="*/ 1 w 51"/>
                  <a:gd name="T15" fmla="*/ 1 h 52"/>
                  <a:gd name="T16" fmla="*/ 1 w 51"/>
                  <a:gd name="T17" fmla="*/ 1 h 52"/>
                  <a:gd name="T18" fmla="*/ 1 w 51"/>
                  <a:gd name="T19" fmla="*/ 1 h 52"/>
                  <a:gd name="T20" fmla="*/ 1 w 51"/>
                  <a:gd name="T21" fmla="*/ 1 h 52"/>
                  <a:gd name="T22" fmla="*/ 1 w 51"/>
                  <a:gd name="T23" fmla="*/ 1 h 52"/>
                  <a:gd name="T24" fmla="*/ 1 w 51"/>
                  <a:gd name="T25" fmla="*/ 1 h 52"/>
                  <a:gd name="T26" fmla="*/ 1 w 51"/>
                  <a:gd name="T27" fmla="*/ 1 h 52"/>
                  <a:gd name="T28" fmla="*/ 1 w 51"/>
                  <a:gd name="T29" fmla="*/ 1 h 52"/>
                  <a:gd name="T30" fmla="*/ 0 w 51"/>
                  <a:gd name="T31" fmla="*/ 0 h 52"/>
                  <a:gd name="T32" fmla="*/ 0 w 51"/>
                  <a:gd name="T33" fmla="*/ 0 h 52"/>
                  <a:gd name="T34" fmla="*/ 0 w 51"/>
                  <a:gd name="T35" fmla="*/ 0 h 52"/>
                  <a:gd name="T36" fmla="*/ 0 w 51"/>
                  <a:gd name="T37" fmla="*/ 1 h 52"/>
                  <a:gd name="T38" fmla="*/ 0 w 51"/>
                  <a:gd name="T39" fmla="*/ 1 h 52"/>
                  <a:gd name="T40" fmla="*/ 0 w 51"/>
                  <a:gd name="T41" fmla="*/ 1 h 52"/>
                  <a:gd name="T42" fmla="*/ 0 w 51"/>
                  <a:gd name="T43" fmla="*/ 1 h 52"/>
                  <a:gd name="T44" fmla="*/ 0 w 51"/>
                  <a:gd name="T45" fmla="*/ 1 h 52"/>
                  <a:gd name="T46" fmla="*/ 0 w 51"/>
                  <a:gd name="T47" fmla="*/ 1 h 52"/>
                  <a:gd name="T48" fmla="*/ 0 w 51"/>
                  <a:gd name="T49" fmla="*/ 1 h 52"/>
                  <a:gd name="T50" fmla="*/ 0 w 51"/>
                  <a:gd name="T51" fmla="*/ 1 h 52"/>
                  <a:gd name="T52" fmla="*/ 0 w 51"/>
                  <a:gd name="T53" fmla="*/ 2 h 52"/>
                  <a:gd name="T54" fmla="*/ 0 w 51"/>
                  <a:gd name="T55" fmla="*/ 2 h 52"/>
                  <a:gd name="T56" fmla="*/ 0 w 51"/>
                  <a:gd name="T57" fmla="*/ 2 h 52"/>
                  <a:gd name="T58" fmla="*/ 0 w 51"/>
                  <a:gd name="T59" fmla="*/ 2 h 52"/>
                  <a:gd name="T60" fmla="*/ 0 w 51"/>
                  <a:gd name="T61" fmla="*/ 2 h 52"/>
                  <a:gd name="T62" fmla="*/ 0 w 51"/>
                  <a:gd name="T63" fmla="*/ 2 h 52"/>
                  <a:gd name="T64" fmla="*/ 0 w 51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1"/>
                  <a:gd name="T100" fmla="*/ 0 h 52"/>
                  <a:gd name="T101" fmla="*/ 51 w 51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1" h="52">
                    <a:moveTo>
                      <a:pt x="25" y="52"/>
                    </a:moveTo>
                    <a:lnTo>
                      <a:pt x="31" y="50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3" y="43"/>
                    </a:lnTo>
                    <a:lnTo>
                      <a:pt x="47" y="39"/>
                    </a:lnTo>
                    <a:lnTo>
                      <a:pt x="49" y="36"/>
                    </a:lnTo>
                    <a:lnTo>
                      <a:pt x="51" y="30"/>
                    </a:lnTo>
                    <a:lnTo>
                      <a:pt x="51" y="25"/>
                    </a:lnTo>
                    <a:lnTo>
                      <a:pt x="51" y="19"/>
                    </a:lnTo>
                    <a:lnTo>
                      <a:pt x="49" y="16"/>
                    </a:lnTo>
                    <a:lnTo>
                      <a:pt x="47" y="10"/>
                    </a:lnTo>
                    <a:lnTo>
                      <a:pt x="43" y="7"/>
                    </a:lnTo>
                    <a:lnTo>
                      <a:pt x="40" y="3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4" y="39"/>
                    </a:lnTo>
                    <a:lnTo>
                      <a:pt x="8" y="43"/>
                    </a:lnTo>
                    <a:lnTo>
                      <a:pt x="11" y="46"/>
                    </a:lnTo>
                    <a:lnTo>
                      <a:pt x="15" y="48"/>
                    </a:lnTo>
                    <a:lnTo>
                      <a:pt x="20" y="50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EA224E5-AF47-924D-8C91-4CBE699B1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187"/>
                <a:ext cx="26" cy="26"/>
              </a:xfrm>
              <a:custGeom>
                <a:avLst/>
                <a:gdLst>
                  <a:gd name="T0" fmla="*/ 1 w 52"/>
                  <a:gd name="T1" fmla="*/ 1 h 53"/>
                  <a:gd name="T2" fmla="*/ 1 w 52"/>
                  <a:gd name="T3" fmla="*/ 1 h 53"/>
                  <a:gd name="T4" fmla="*/ 2 w 52"/>
                  <a:gd name="T5" fmla="*/ 1 h 53"/>
                  <a:gd name="T6" fmla="*/ 2 w 52"/>
                  <a:gd name="T7" fmla="*/ 1 h 53"/>
                  <a:gd name="T8" fmla="*/ 2 w 52"/>
                  <a:gd name="T9" fmla="*/ 1 h 53"/>
                  <a:gd name="T10" fmla="*/ 2 w 52"/>
                  <a:gd name="T11" fmla="*/ 1 h 53"/>
                  <a:gd name="T12" fmla="*/ 2 w 52"/>
                  <a:gd name="T13" fmla="*/ 1 h 53"/>
                  <a:gd name="T14" fmla="*/ 2 w 52"/>
                  <a:gd name="T15" fmla="*/ 0 h 53"/>
                  <a:gd name="T16" fmla="*/ 2 w 52"/>
                  <a:gd name="T17" fmla="*/ 0 h 53"/>
                  <a:gd name="T18" fmla="*/ 2 w 52"/>
                  <a:gd name="T19" fmla="*/ 0 h 53"/>
                  <a:gd name="T20" fmla="*/ 2 w 52"/>
                  <a:gd name="T21" fmla="*/ 0 h 53"/>
                  <a:gd name="T22" fmla="*/ 2 w 52"/>
                  <a:gd name="T23" fmla="*/ 0 h 53"/>
                  <a:gd name="T24" fmla="*/ 2 w 52"/>
                  <a:gd name="T25" fmla="*/ 0 h 53"/>
                  <a:gd name="T26" fmla="*/ 2 w 52"/>
                  <a:gd name="T27" fmla="*/ 0 h 53"/>
                  <a:gd name="T28" fmla="*/ 2 w 52"/>
                  <a:gd name="T29" fmla="*/ 0 h 53"/>
                  <a:gd name="T30" fmla="*/ 1 w 52"/>
                  <a:gd name="T31" fmla="*/ 0 h 53"/>
                  <a:gd name="T32" fmla="*/ 1 w 52"/>
                  <a:gd name="T33" fmla="*/ 0 h 53"/>
                  <a:gd name="T34" fmla="*/ 1 w 52"/>
                  <a:gd name="T35" fmla="*/ 0 h 53"/>
                  <a:gd name="T36" fmla="*/ 1 w 52"/>
                  <a:gd name="T37" fmla="*/ 0 h 53"/>
                  <a:gd name="T38" fmla="*/ 1 w 52"/>
                  <a:gd name="T39" fmla="*/ 0 h 53"/>
                  <a:gd name="T40" fmla="*/ 1 w 52"/>
                  <a:gd name="T41" fmla="*/ 0 h 53"/>
                  <a:gd name="T42" fmla="*/ 1 w 52"/>
                  <a:gd name="T43" fmla="*/ 0 h 53"/>
                  <a:gd name="T44" fmla="*/ 1 w 52"/>
                  <a:gd name="T45" fmla="*/ 0 h 53"/>
                  <a:gd name="T46" fmla="*/ 0 w 52"/>
                  <a:gd name="T47" fmla="*/ 0 h 53"/>
                  <a:gd name="T48" fmla="*/ 0 w 52"/>
                  <a:gd name="T49" fmla="*/ 0 h 53"/>
                  <a:gd name="T50" fmla="*/ 0 w 52"/>
                  <a:gd name="T51" fmla="*/ 0 h 53"/>
                  <a:gd name="T52" fmla="*/ 1 w 52"/>
                  <a:gd name="T53" fmla="*/ 1 h 53"/>
                  <a:gd name="T54" fmla="*/ 1 w 52"/>
                  <a:gd name="T55" fmla="*/ 1 h 53"/>
                  <a:gd name="T56" fmla="*/ 1 w 52"/>
                  <a:gd name="T57" fmla="*/ 1 h 53"/>
                  <a:gd name="T58" fmla="*/ 1 w 52"/>
                  <a:gd name="T59" fmla="*/ 1 h 53"/>
                  <a:gd name="T60" fmla="*/ 1 w 52"/>
                  <a:gd name="T61" fmla="*/ 1 h 53"/>
                  <a:gd name="T62" fmla="*/ 1 w 52"/>
                  <a:gd name="T63" fmla="*/ 1 h 53"/>
                  <a:gd name="T64" fmla="*/ 1 w 52"/>
                  <a:gd name="T65" fmla="*/ 1 h 5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3"/>
                  <a:gd name="T101" fmla="*/ 52 w 52"/>
                  <a:gd name="T102" fmla="*/ 53 h 5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3">
                    <a:moveTo>
                      <a:pt x="25" y="53"/>
                    </a:moveTo>
                    <a:lnTo>
                      <a:pt x="30" y="51"/>
                    </a:lnTo>
                    <a:lnTo>
                      <a:pt x="36" y="51"/>
                    </a:lnTo>
                    <a:lnTo>
                      <a:pt x="39" y="47"/>
                    </a:lnTo>
                    <a:lnTo>
                      <a:pt x="43" y="44"/>
                    </a:lnTo>
                    <a:lnTo>
                      <a:pt x="47" y="40"/>
                    </a:lnTo>
                    <a:lnTo>
                      <a:pt x="48" y="36"/>
                    </a:lnTo>
                    <a:lnTo>
                      <a:pt x="50" y="31"/>
                    </a:lnTo>
                    <a:lnTo>
                      <a:pt x="52" y="26"/>
                    </a:lnTo>
                    <a:lnTo>
                      <a:pt x="50" y="20"/>
                    </a:lnTo>
                    <a:lnTo>
                      <a:pt x="48" y="17"/>
                    </a:lnTo>
                    <a:lnTo>
                      <a:pt x="47" y="11"/>
                    </a:lnTo>
                    <a:lnTo>
                      <a:pt x="43" y="8"/>
                    </a:lnTo>
                    <a:lnTo>
                      <a:pt x="39" y="6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1" y="6"/>
                    </a:lnTo>
                    <a:lnTo>
                      <a:pt x="7" y="8"/>
                    </a:lnTo>
                    <a:lnTo>
                      <a:pt x="5" y="11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2" y="36"/>
                    </a:lnTo>
                    <a:lnTo>
                      <a:pt x="5" y="40"/>
                    </a:lnTo>
                    <a:lnTo>
                      <a:pt x="7" y="44"/>
                    </a:lnTo>
                    <a:lnTo>
                      <a:pt x="11" y="47"/>
                    </a:lnTo>
                    <a:lnTo>
                      <a:pt x="16" y="51"/>
                    </a:lnTo>
                    <a:lnTo>
                      <a:pt x="20" y="51"/>
                    </a:lnTo>
                    <a:lnTo>
                      <a:pt x="25" y="53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64666D95-6DBE-C84B-8210-4E01BD7F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937"/>
                <a:ext cx="25" cy="26"/>
              </a:xfrm>
              <a:custGeom>
                <a:avLst/>
                <a:gdLst>
                  <a:gd name="T0" fmla="*/ 1 w 50"/>
                  <a:gd name="T1" fmla="*/ 2 h 52"/>
                  <a:gd name="T2" fmla="*/ 1 w 50"/>
                  <a:gd name="T3" fmla="*/ 2 h 52"/>
                  <a:gd name="T4" fmla="*/ 2 w 50"/>
                  <a:gd name="T5" fmla="*/ 2 h 52"/>
                  <a:gd name="T6" fmla="*/ 2 w 50"/>
                  <a:gd name="T7" fmla="*/ 2 h 52"/>
                  <a:gd name="T8" fmla="*/ 2 w 50"/>
                  <a:gd name="T9" fmla="*/ 2 h 52"/>
                  <a:gd name="T10" fmla="*/ 2 w 50"/>
                  <a:gd name="T11" fmla="*/ 2 h 52"/>
                  <a:gd name="T12" fmla="*/ 2 w 50"/>
                  <a:gd name="T13" fmla="*/ 2 h 52"/>
                  <a:gd name="T14" fmla="*/ 2 w 50"/>
                  <a:gd name="T15" fmla="*/ 1 h 52"/>
                  <a:gd name="T16" fmla="*/ 2 w 50"/>
                  <a:gd name="T17" fmla="*/ 1 h 52"/>
                  <a:gd name="T18" fmla="*/ 2 w 50"/>
                  <a:gd name="T19" fmla="*/ 1 h 52"/>
                  <a:gd name="T20" fmla="*/ 2 w 50"/>
                  <a:gd name="T21" fmla="*/ 1 h 52"/>
                  <a:gd name="T22" fmla="*/ 2 w 50"/>
                  <a:gd name="T23" fmla="*/ 1 h 52"/>
                  <a:gd name="T24" fmla="*/ 2 w 50"/>
                  <a:gd name="T25" fmla="*/ 1 h 52"/>
                  <a:gd name="T26" fmla="*/ 2 w 50"/>
                  <a:gd name="T27" fmla="*/ 1 h 52"/>
                  <a:gd name="T28" fmla="*/ 2 w 50"/>
                  <a:gd name="T29" fmla="*/ 1 h 52"/>
                  <a:gd name="T30" fmla="*/ 1 w 50"/>
                  <a:gd name="T31" fmla="*/ 0 h 52"/>
                  <a:gd name="T32" fmla="*/ 1 w 50"/>
                  <a:gd name="T33" fmla="*/ 0 h 52"/>
                  <a:gd name="T34" fmla="*/ 1 w 50"/>
                  <a:gd name="T35" fmla="*/ 0 h 52"/>
                  <a:gd name="T36" fmla="*/ 1 w 50"/>
                  <a:gd name="T37" fmla="*/ 1 h 52"/>
                  <a:gd name="T38" fmla="*/ 1 w 50"/>
                  <a:gd name="T39" fmla="*/ 1 h 52"/>
                  <a:gd name="T40" fmla="*/ 1 w 50"/>
                  <a:gd name="T41" fmla="*/ 1 h 52"/>
                  <a:gd name="T42" fmla="*/ 1 w 50"/>
                  <a:gd name="T43" fmla="*/ 1 h 52"/>
                  <a:gd name="T44" fmla="*/ 1 w 50"/>
                  <a:gd name="T45" fmla="*/ 1 h 52"/>
                  <a:gd name="T46" fmla="*/ 0 w 50"/>
                  <a:gd name="T47" fmla="*/ 1 h 52"/>
                  <a:gd name="T48" fmla="*/ 0 w 50"/>
                  <a:gd name="T49" fmla="*/ 1 h 52"/>
                  <a:gd name="T50" fmla="*/ 0 w 50"/>
                  <a:gd name="T51" fmla="*/ 1 h 52"/>
                  <a:gd name="T52" fmla="*/ 1 w 50"/>
                  <a:gd name="T53" fmla="*/ 2 h 52"/>
                  <a:gd name="T54" fmla="*/ 1 w 50"/>
                  <a:gd name="T55" fmla="*/ 2 h 52"/>
                  <a:gd name="T56" fmla="*/ 1 w 50"/>
                  <a:gd name="T57" fmla="*/ 2 h 52"/>
                  <a:gd name="T58" fmla="*/ 1 w 50"/>
                  <a:gd name="T59" fmla="*/ 2 h 52"/>
                  <a:gd name="T60" fmla="*/ 1 w 50"/>
                  <a:gd name="T61" fmla="*/ 2 h 52"/>
                  <a:gd name="T62" fmla="*/ 1 w 50"/>
                  <a:gd name="T63" fmla="*/ 2 h 52"/>
                  <a:gd name="T64" fmla="*/ 1 w 50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52"/>
                  <a:gd name="T101" fmla="*/ 50 w 50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52">
                    <a:moveTo>
                      <a:pt x="25" y="52"/>
                    </a:moveTo>
                    <a:lnTo>
                      <a:pt x="30" y="50"/>
                    </a:lnTo>
                    <a:lnTo>
                      <a:pt x="34" y="50"/>
                    </a:lnTo>
                    <a:lnTo>
                      <a:pt x="39" y="46"/>
                    </a:lnTo>
                    <a:lnTo>
                      <a:pt x="43" y="45"/>
                    </a:lnTo>
                    <a:lnTo>
                      <a:pt x="46" y="39"/>
                    </a:lnTo>
                    <a:lnTo>
                      <a:pt x="48" y="36"/>
                    </a:lnTo>
                    <a:lnTo>
                      <a:pt x="50" y="30"/>
                    </a:lnTo>
                    <a:lnTo>
                      <a:pt x="50" y="27"/>
                    </a:lnTo>
                    <a:lnTo>
                      <a:pt x="50" y="21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3" y="7"/>
                    </a:lnTo>
                    <a:lnTo>
                      <a:pt x="39" y="5"/>
                    </a:lnTo>
                    <a:lnTo>
                      <a:pt x="34" y="1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4" y="1"/>
                    </a:lnTo>
                    <a:lnTo>
                      <a:pt x="11" y="5"/>
                    </a:lnTo>
                    <a:lnTo>
                      <a:pt x="7" y="7"/>
                    </a:lnTo>
                    <a:lnTo>
                      <a:pt x="3" y="12"/>
                    </a:lnTo>
                    <a:lnTo>
                      <a:pt x="2" y="16"/>
                    </a:lnTo>
                    <a:lnTo>
                      <a:pt x="0" y="21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3" y="39"/>
                    </a:lnTo>
                    <a:lnTo>
                      <a:pt x="7" y="45"/>
                    </a:lnTo>
                    <a:lnTo>
                      <a:pt x="11" y="46"/>
                    </a:lnTo>
                    <a:lnTo>
                      <a:pt x="14" y="50"/>
                    </a:lnTo>
                    <a:lnTo>
                      <a:pt x="19" y="50"/>
                    </a:lnTo>
                    <a:lnTo>
                      <a:pt x="25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A484063-A4A0-9941-B8E1-206EE3340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031"/>
                <a:ext cx="26" cy="25"/>
              </a:xfrm>
              <a:custGeom>
                <a:avLst/>
                <a:gdLst>
                  <a:gd name="T0" fmla="*/ 1 w 52"/>
                  <a:gd name="T1" fmla="*/ 1 h 51"/>
                  <a:gd name="T2" fmla="*/ 1 w 52"/>
                  <a:gd name="T3" fmla="*/ 1 h 51"/>
                  <a:gd name="T4" fmla="*/ 2 w 52"/>
                  <a:gd name="T5" fmla="*/ 1 h 51"/>
                  <a:gd name="T6" fmla="*/ 2 w 52"/>
                  <a:gd name="T7" fmla="*/ 1 h 51"/>
                  <a:gd name="T8" fmla="*/ 2 w 52"/>
                  <a:gd name="T9" fmla="*/ 1 h 51"/>
                  <a:gd name="T10" fmla="*/ 2 w 52"/>
                  <a:gd name="T11" fmla="*/ 1 h 51"/>
                  <a:gd name="T12" fmla="*/ 2 w 52"/>
                  <a:gd name="T13" fmla="*/ 1 h 51"/>
                  <a:gd name="T14" fmla="*/ 2 w 52"/>
                  <a:gd name="T15" fmla="*/ 0 h 51"/>
                  <a:gd name="T16" fmla="*/ 2 w 52"/>
                  <a:gd name="T17" fmla="*/ 0 h 51"/>
                  <a:gd name="T18" fmla="*/ 2 w 52"/>
                  <a:gd name="T19" fmla="*/ 0 h 51"/>
                  <a:gd name="T20" fmla="*/ 2 w 52"/>
                  <a:gd name="T21" fmla="*/ 0 h 51"/>
                  <a:gd name="T22" fmla="*/ 2 w 52"/>
                  <a:gd name="T23" fmla="*/ 0 h 51"/>
                  <a:gd name="T24" fmla="*/ 2 w 52"/>
                  <a:gd name="T25" fmla="*/ 0 h 51"/>
                  <a:gd name="T26" fmla="*/ 2 w 52"/>
                  <a:gd name="T27" fmla="*/ 0 h 51"/>
                  <a:gd name="T28" fmla="*/ 2 w 52"/>
                  <a:gd name="T29" fmla="*/ 0 h 51"/>
                  <a:gd name="T30" fmla="*/ 1 w 52"/>
                  <a:gd name="T31" fmla="*/ 0 h 51"/>
                  <a:gd name="T32" fmla="*/ 1 w 52"/>
                  <a:gd name="T33" fmla="*/ 0 h 51"/>
                  <a:gd name="T34" fmla="*/ 1 w 52"/>
                  <a:gd name="T35" fmla="*/ 0 h 51"/>
                  <a:gd name="T36" fmla="*/ 1 w 52"/>
                  <a:gd name="T37" fmla="*/ 0 h 51"/>
                  <a:gd name="T38" fmla="*/ 1 w 52"/>
                  <a:gd name="T39" fmla="*/ 0 h 51"/>
                  <a:gd name="T40" fmla="*/ 1 w 52"/>
                  <a:gd name="T41" fmla="*/ 0 h 51"/>
                  <a:gd name="T42" fmla="*/ 1 w 52"/>
                  <a:gd name="T43" fmla="*/ 0 h 51"/>
                  <a:gd name="T44" fmla="*/ 1 w 52"/>
                  <a:gd name="T45" fmla="*/ 0 h 51"/>
                  <a:gd name="T46" fmla="*/ 0 w 52"/>
                  <a:gd name="T47" fmla="*/ 0 h 51"/>
                  <a:gd name="T48" fmla="*/ 0 w 52"/>
                  <a:gd name="T49" fmla="*/ 0 h 51"/>
                  <a:gd name="T50" fmla="*/ 0 w 52"/>
                  <a:gd name="T51" fmla="*/ 0 h 51"/>
                  <a:gd name="T52" fmla="*/ 1 w 52"/>
                  <a:gd name="T53" fmla="*/ 1 h 51"/>
                  <a:gd name="T54" fmla="*/ 1 w 52"/>
                  <a:gd name="T55" fmla="*/ 1 h 51"/>
                  <a:gd name="T56" fmla="*/ 1 w 52"/>
                  <a:gd name="T57" fmla="*/ 1 h 51"/>
                  <a:gd name="T58" fmla="*/ 1 w 52"/>
                  <a:gd name="T59" fmla="*/ 1 h 51"/>
                  <a:gd name="T60" fmla="*/ 1 w 52"/>
                  <a:gd name="T61" fmla="*/ 1 h 51"/>
                  <a:gd name="T62" fmla="*/ 1 w 52"/>
                  <a:gd name="T63" fmla="*/ 1 h 51"/>
                  <a:gd name="T64" fmla="*/ 1 w 52"/>
                  <a:gd name="T65" fmla="*/ 1 h 5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1"/>
                  <a:gd name="T101" fmla="*/ 52 w 52"/>
                  <a:gd name="T102" fmla="*/ 51 h 5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1">
                    <a:moveTo>
                      <a:pt x="25" y="51"/>
                    </a:moveTo>
                    <a:lnTo>
                      <a:pt x="30" y="49"/>
                    </a:lnTo>
                    <a:lnTo>
                      <a:pt x="35" y="49"/>
                    </a:lnTo>
                    <a:lnTo>
                      <a:pt x="39" y="45"/>
                    </a:lnTo>
                    <a:lnTo>
                      <a:pt x="43" y="44"/>
                    </a:lnTo>
                    <a:lnTo>
                      <a:pt x="46" y="40"/>
                    </a:lnTo>
                    <a:lnTo>
                      <a:pt x="50" y="35"/>
                    </a:lnTo>
                    <a:lnTo>
                      <a:pt x="50" y="31"/>
                    </a:lnTo>
                    <a:lnTo>
                      <a:pt x="52" y="26"/>
                    </a:lnTo>
                    <a:lnTo>
                      <a:pt x="50" y="20"/>
                    </a:lnTo>
                    <a:lnTo>
                      <a:pt x="50" y="15"/>
                    </a:lnTo>
                    <a:lnTo>
                      <a:pt x="46" y="11"/>
                    </a:lnTo>
                    <a:lnTo>
                      <a:pt x="43" y="8"/>
                    </a:lnTo>
                    <a:lnTo>
                      <a:pt x="39" y="4"/>
                    </a:lnTo>
                    <a:lnTo>
                      <a:pt x="35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6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1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1" y="35"/>
                    </a:lnTo>
                    <a:lnTo>
                      <a:pt x="5" y="40"/>
                    </a:lnTo>
                    <a:lnTo>
                      <a:pt x="7" y="44"/>
                    </a:lnTo>
                    <a:lnTo>
                      <a:pt x="10" y="45"/>
                    </a:lnTo>
                    <a:lnTo>
                      <a:pt x="16" y="49"/>
                    </a:lnTo>
                    <a:lnTo>
                      <a:pt x="19" y="49"/>
                    </a:lnTo>
                    <a:lnTo>
                      <a:pt x="25" y="51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6CF67D-9B16-244F-8DF9-3D14AE9B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673"/>
                <a:ext cx="134" cy="5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5B63BD86-27A4-1048-8796-C5033E9FA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688"/>
                <a:ext cx="105" cy="24"/>
              </a:xfrm>
              <a:custGeom>
                <a:avLst/>
                <a:gdLst>
                  <a:gd name="T0" fmla="*/ 0 w 212"/>
                  <a:gd name="T1" fmla="*/ 2 h 48"/>
                  <a:gd name="T2" fmla="*/ 1 w 212"/>
                  <a:gd name="T3" fmla="*/ 2 h 48"/>
                  <a:gd name="T4" fmla="*/ 1 w 212"/>
                  <a:gd name="T5" fmla="*/ 0 h 48"/>
                  <a:gd name="T6" fmla="*/ 2 w 212"/>
                  <a:gd name="T7" fmla="*/ 0 h 48"/>
                  <a:gd name="T8" fmla="*/ 2 w 212"/>
                  <a:gd name="T9" fmla="*/ 2 h 48"/>
                  <a:gd name="T10" fmla="*/ 3 w 212"/>
                  <a:gd name="T11" fmla="*/ 2 h 48"/>
                  <a:gd name="T12" fmla="*/ 3 w 212"/>
                  <a:gd name="T13" fmla="*/ 0 h 48"/>
                  <a:gd name="T14" fmla="*/ 5 w 212"/>
                  <a:gd name="T15" fmla="*/ 0 h 48"/>
                  <a:gd name="T16" fmla="*/ 5 w 212"/>
                  <a:gd name="T17" fmla="*/ 2 h 48"/>
                  <a:gd name="T18" fmla="*/ 6 w 212"/>
                  <a:gd name="T19" fmla="*/ 2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2"/>
                  <a:gd name="T31" fmla="*/ 0 h 48"/>
                  <a:gd name="T32" fmla="*/ 212 w 212"/>
                  <a:gd name="T33" fmla="*/ 48 h 4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2" h="48">
                    <a:moveTo>
                      <a:pt x="0" y="48"/>
                    </a:moveTo>
                    <a:lnTo>
                      <a:pt x="47" y="48"/>
                    </a:lnTo>
                    <a:lnTo>
                      <a:pt x="47" y="0"/>
                    </a:lnTo>
                    <a:lnTo>
                      <a:pt x="90" y="0"/>
                    </a:lnTo>
                    <a:lnTo>
                      <a:pt x="90" y="48"/>
                    </a:lnTo>
                    <a:lnTo>
                      <a:pt x="126" y="48"/>
                    </a:lnTo>
                    <a:lnTo>
                      <a:pt x="126" y="0"/>
                    </a:lnTo>
                    <a:lnTo>
                      <a:pt x="172" y="0"/>
                    </a:lnTo>
                    <a:lnTo>
                      <a:pt x="172" y="48"/>
                    </a:lnTo>
                    <a:lnTo>
                      <a:pt x="212" y="48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Line 70">
                <a:extLst>
                  <a:ext uri="{FF2B5EF4-FFF2-40B4-BE49-F238E27FC236}">
                    <a16:creationId xmlns:a16="http://schemas.microsoft.com/office/drawing/2014/main" id="{2D521BA4-0094-C64E-B077-755F302C7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5" y="728"/>
                <a:ext cx="1" cy="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3CDF70F-8E59-C940-B000-1EAF7A24C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" y="937"/>
                <a:ext cx="26" cy="26"/>
              </a:xfrm>
              <a:custGeom>
                <a:avLst/>
                <a:gdLst>
                  <a:gd name="T0" fmla="*/ 1 w 52"/>
                  <a:gd name="T1" fmla="*/ 2 h 52"/>
                  <a:gd name="T2" fmla="*/ 1 w 52"/>
                  <a:gd name="T3" fmla="*/ 2 h 52"/>
                  <a:gd name="T4" fmla="*/ 2 w 52"/>
                  <a:gd name="T5" fmla="*/ 2 h 52"/>
                  <a:gd name="T6" fmla="*/ 2 w 52"/>
                  <a:gd name="T7" fmla="*/ 2 h 52"/>
                  <a:gd name="T8" fmla="*/ 2 w 52"/>
                  <a:gd name="T9" fmla="*/ 2 h 52"/>
                  <a:gd name="T10" fmla="*/ 2 w 52"/>
                  <a:gd name="T11" fmla="*/ 2 h 52"/>
                  <a:gd name="T12" fmla="*/ 2 w 52"/>
                  <a:gd name="T13" fmla="*/ 2 h 52"/>
                  <a:gd name="T14" fmla="*/ 2 w 52"/>
                  <a:gd name="T15" fmla="*/ 1 h 52"/>
                  <a:gd name="T16" fmla="*/ 2 w 52"/>
                  <a:gd name="T17" fmla="*/ 1 h 52"/>
                  <a:gd name="T18" fmla="*/ 2 w 52"/>
                  <a:gd name="T19" fmla="*/ 1 h 52"/>
                  <a:gd name="T20" fmla="*/ 2 w 52"/>
                  <a:gd name="T21" fmla="*/ 1 h 52"/>
                  <a:gd name="T22" fmla="*/ 2 w 52"/>
                  <a:gd name="T23" fmla="*/ 1 h 52"/>
                  <a:gd name="T24" fmla="*/ 2 w 52"/>
                  <a:gd name="T25" fmla="*/ 1 h 52"/>
                  <a:gd name="T26" fmla="*/ 2 w 52"/>
                  <a:gd name="T27" fmla="*/ 1 h 52"/>
                  <a:gd name="T28" fmla="*/ 2 w 52"/>
                  <a:gd name="T29" fmla="*/ 1 h 52"/>
                  <a:gd name="T30" fmla="*/ 1 w 52"/>
                  <a:gd name="T31" fmla="*/ 0 h 52"/>
                  <a:gd name="T32" fmla="*/ 1 w 52"/>
                  <a:gd name="T33" fmla="*/ 0 h 52"/>
                  <a:gd name="T34" fmla="*/ 1 w 52"/>
                  <a:gd name="T35" fmla="*/ 0 h 52"/>
                  <a:gd name="T36" fmla="*/ 1 w 52"/>
                  <a:gd name="T37" fmla="*/ 1 h 52"/>
                  <a:gd name="T38" fmla="*/ 1 w 52"/>
                  <a:gd name="T39" fmla="*/ 1 h 52"/>
                  <a:gd name="T40" fmla="*/ 1 w 52"/>
                  <a:gd name="T41" fmla="*/ 1 h 52"/>
                  <a:gd name="T42" fmla="*/ 1 w 52"/>
                  <a:gd name="T43" fmla="*/ 1 h 52"/>
                  <a:gd name="T44" fmla="*/ 1 w 52"/>
                  <a:gd name="T45" fmla="*/ 1 h 52"/>
                  <a:gd name="T46" fmla="*/ 0 w 52"/>
                  <a:gd name="T47" fmla="*/ 1 h 52"/>
                  <a:gd name="T48" fmla="*/ 0 w 52"/>
                  <a:gd name="T49" fmla="*/ 1 h 52"/>
                  <a:gd name="T50" fmla="*/ 0 w 52"/>
                  <a:gd name="T51" fmla="*/ 1 h 52"/>
                  <a:gd name="T52" fmla="*/ 1 w 52"/>
                  <a:gd name="T53" fmla="*/ 2 h 52"/>
                  <a:gd name="T54" fmla="*/ 1 w 52"/>
                  <a:gd name="T55" fmla="*/ 2 h 52"/>
                  <a:gd name="T56" fmla="*/ 1 w 52"/>
                  <a:gd name="T57" fmla="*/ 2 h 52"/>
                  <a:gd name="T58" fmla="*/ 1 w 52"/>
                  <a:gd name="T59" fmla="*/ 2 h 52"/>
                  <a:gd name="T60" fmla="*/ 1 w 52"/>
                  <a:gd name="T61" fmla="*/ 2 h 52"/>
                  <a:gd name="T62" fmla="*/ 1 w 52"/>
                  <a:gd name="T63" fmla="*/ 2 h 52"/>
                  <a:gd name="T64" fmla="*/ 1 w 52"/>
                  <a:gd name="T65" fmla="*/ 2 h 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2"/>
                  <a:gd name="T101" fmla="*/ 52 w 52"/>
                  <a:gd name="T102" fmla="*/ 52 h 5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2">
                    <a:moveTo>
                      <a:pt x="27" y="52"/>
                    </a:moveTo>
                    <a:lnTo>
                      <a:pt x="31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5" y="45"/>
                    </a:lnTo>
                    <a:lnTo>
                      <a:pt x="47" y="39"/>
                    </a:lnTo>
                    <a:lnTo>
                      <a:pt x="50" y="36"/>
                    </a:lnTo>
                    <a:lnTo>
                      <a:pt x="50" y="30"/>
                    </a:lnTo>
                    <a:lnTo>
                      <a:pt x="52" y="27"/>
                    </a:lnTo>
                    <a:lnTo>
                      <a:pt x="50" y="21"/>
                    </a:lnTo>
                    <a:lnTo>
                      <a:pt x="50" y="16"/>
                    </a:lnTo>
                    <a:lnTo>
                      <a:pt x="47" y="12"/>
                    </a:lnTo>
                    <a:lnTo>
                      <a:pt x="45" y="7"/>
                    </a:lnTo>
                    <a:lnTo>
                      <a:pt x="40" y="5"/>
                    </a:lnTo>
                    <a:lnTo>
                      <a:pt x="36" y="1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6" y="1"/>
                    </a:lnTo>
                    <a:lnTo>
                      <a:pt x="11" y="5"/>
                    </a:lnTo>
                    <a:lnTo>
                      <a:pt x="7" y="7"/>
                    </a:lnTo>
                    <a:lnTo>
                      <a:pt x="6" y="12"/>
                    </a:lnTo>
                    <a:lnTo>
                      <a:pt x="2" y="16"/>
                    </a:lnTo>
                    <a:lnTo>
                      <a:pt x="0" y="21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6" y="39"/>
                    </a:lnTo>
                    <a:lnTo>
                      <a:pt x="7" y="45"/>
                    </a:lnTo>
                    <a:lnTo>
                      <a:pt x="11" y="46"/>
                    </a:lnTo>
                    <a:lnTo>
                      <a:pt x="16" y="50"/>
                    </a:lnTo>
                    <a:lnTo>
                      <a:pt x="22" y="50"/>
                    </a:lnTo>
                    <a:lnTo>
                      <a:pt x="27" y="5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42" name="Slide Number Placeholder 1">
            <a:extLst>
              <a:ext uri="{FF2B5EF4-FFF2-40B4-BE49-F238E27FC236}">
                <a16:creationId xmlns:a16="http://schemas.microsoft.com/office/drawing/2014/main" id="{621C22A8-3BE8-FB4E-BCD4-21384D8A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B113-A725-774C-9150-C601E6C5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81F3-357F-954C-91F4-546D00FB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3E5AFA0C-E396-6B4E-B020-AC19F333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5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D593-8B21-0741-A77C-5D844B7A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Physical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0BE0-A105-B04E-B03A-1EC913999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More than 100 million transistors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Performance driven designs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Power-constrained designs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Time-to-Market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186A3E-D842-204F-92E7-40E823921573}"/>
              </a:ext>
            </a:extLst>
          </p:cNvPr>
          <p:cNvGrpSpPr/>
          <p:nvPr/>
        </p:nvGrpSpPr>
        <p:grpSpPr>
          <a:xfrm>
            <a:off x="4715315" y="2535238"/>
            <a:ext cx="6638485" cy="3919991"/>
            <a:chOff x="5105400" y="3297237"/>
            <a:chExt cx="4876800" cy="2879725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94FBECE9-7D4D-C74E-AC5E-E4B28D322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3297237"/>
              <a:ext cx="1752600" cy="609600"/>
            </a:xfrm>
            <a:prstGeom prst="flowChartAlternate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00141C8E-1589-3646-9C6A-553219ECB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465512"/>
              <a:ext cx="2514600" cy="4254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dirty="0">
                  <a:latin typeface="Arial" pitchFamily="34" charset="0"/>
                </a:rPr>
                <a:t>Design cycle</a:t>
              </a: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8002C05-9975-4844-A7C3-02CE229D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4941887"/>
              <a:ext cx="609600" cy="533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4915201A-A515-664B-ABAD-BC2DF6CB0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941887"/>
              <a:ext cx="609600" cy="533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569C6549-A73F-8C46-A5B8-9742A949F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5018087"/>
              <a:ext cx="609600" cy="533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cxnSp>
          <p:nvCxnSpPr>
            <p:cNvPr id="9" name="AutoShape 9">
              <a:extLst>
                <a:ext uri="{FF2B5EF4-FFF2-40B4-BE49-F238E27FC236}">
                  <a16:creationId xmlns:a16="http://schemas.microsoft.com/office/drawing/2014/main" id="{C11DD7AE-13C9-474F-BDEF-68630EF601DF}"/>
                </a:ext>
              </a:extLst>
            </p:cNvPr>
            <p:cNvCxnSpPr>
              <a:cxnSpLocks noChangeShapeType="1"/>
              <a:stCxn id="4" idx="2"/>
              <a:endCxn id="8" idx="0"/>
            </p:cNvCxnSpPr>
            <p:nvPr/>
          </p:nvCxnSpPr>
          <p:spPr bwMode="auto">
            <a:xfrm flipH="1">
              <a:off x="5410200" y="3906837"/>
              <a:ext cx="2019300" cy="10969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97E3095C-48F2-CA46-98E0-4929B9CA69E2}"/>
                </a:ext>
              </a:extLst>
            </p:cNvPr>
            <p:cNvCxnSpPr>
              <a:cxnSpLocks noChangeShapeType="1"/>
              <a:stCxn id="4" idx="2"/>
              <a:endCxn id="7" idx="0"/>
            </p:cNvCxnSpPr>
            <p:nvPr/>
          </p:nvCxnSpPr>
          <p:spPr bwMode="auto">
            <a:xfrm flipH="1">
              <a:off x="6934200" y="3906837"/>
              <a:ext cx="495300" cy="10207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578DBAC7-6B41-E14B-88DA-E3807668CB8D}"/>
                </a:ext>
              </a:extLst>
            </p:cNvPr>
            <p:cNvCxnSpPr>
              <a:cxnSpLocks noChangeShapeType="1"/>
              <a:stCxn id="4" idx="2"/>
              <a:endCxn id="6" idx="0"/>
            </p:cNvCxnSpPr>
            <p:nvPr/>
          </p:nvCxnSpPr>
          <p:spPr bwMode="auto">
            <a:xfrm>
              <a:off x="7429500" y="3906837"/>
              <a:ext cx="2171700" cy="10207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4D56CD09-C11E-1D47-B4FB-E41A1F901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5703887"/>
              <a:ext cx="487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472494A5-E04A-974A-8DB3-A3ADA4C8D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5780087"/>
              <a:ext cx="3810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Arial" pitchFamily="34" charset="0"/>
                </a:rPr>
                <a:t>High performance, high cost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308708E8-010A-7145-851D-CC0F1E40D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0825" y="4881562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400" b="1"/>
                <a:t>……</a:t>
              </a:r>
              <a:endParaRPr lang="en-US" altLang="zh-TW" b="1">
                <a:latin typeface="Arial" pitchFamily="34" charset="0"/>
              </a:endParaRPr>
            </a:p>
          </p:txBody>
        </p:sp>
      </p:grp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13D9CE0C-2161-C249-8304-8ECA2A6F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1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6A8E-3AB0-7D4A-ADBD-FCCB4228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Physical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996-0A80-E64D-9B92-A1BBDE05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Born in early 60’s (board layout)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Passed teenage in 70’s (standard cell place and route)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Entered early adulthood in 80’s (over-the-cell routing)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Declared dead in late 80’s !!!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Found alive and kicking in 90’s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itchFamily="18" charset="-120"/>
              </a:rPr>
              <a:t>Physical Design has become a key force in design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Thanks to the deep submicron scaling! We really need automation!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Thanks to algorithm innovations in computer science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Thanks to computer hardware advancement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E3313C5-C6F2-2F41-9792-120892F2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1" y="3065613"/>
            <a:ext cx="2797629" cy="91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9E7F98A-EA64-2B45-AD0C-CA78D5EB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4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BD05-2DE8-7C47-8568-CADC6150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296A0-FCE7-2B40-A7A7-C3D03615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itchFamily="18" charset="-120"/>
              </a:rPr>
              <a:t>Many macros</a:t>
            </a:r>
          </a:p>
          <a:p>
            <a:pPr eaLnBrk="1" hangingPunct="1"/>
            <a:r>
              <a:rPr lang="en-US" altLang="zh-TW" sz="2800" dirty="0">
                <a:ea typeface="新細明體" pitchFamily="18" charset="-120"/>
              </a:rPr>
              <a:t>Data paths + logic elements</a:t>
            </a:r>
          </a:p>
          <a:p>
            <a:pPr eaLnBrk="1" hangingPunct="1"/>
            <a:r>
              <a:rPr lang="en-US" altLang="zh-TW" sz="2800" dirty="0">
                <a:ea typeface="新細明體" pitchFamily="18" charset="-120"/>
              </a:rPr>
              <a:t>I/O constraints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Area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Wire bond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Connection (e.g., gate 1 links gate 2)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…</a:t>
            </a:r>
          </a:p>
          <a:p>
            <a:endParaRPr lang="en-US" dirty="0"/>
          </a:p>
        </p:txBody>
      </p:sp>
      <p:pic>
        <p:nvPicPr>
          <p:cNvPr id="4" name="Picture 4" descr="cobalt_mLP">
            <a:extLst>
              <a:ext uri="{FF2B5EF4-FFF2-40B4-BE49-F238E27FC236}">
                <a16:creationId xmlns:a16="http://schemas.microsoft.com/office/drawing/2014/main" id="{97C56C57-7CAE-6943-AE32-3F8A28B0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95" y="1489663"/>
            <a:ext cx="4537205" cy="458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82F8EC-8D67-F648-BE0F-FA861F38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2F4C-30A8-804A-BE30-1AF442D2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06C4-F62C-CD40-90FD-8B822B3D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is better?</a:t>
            </a:r>
          </a:p>
        </p:txBody>
      </p:sp>
      <p:pic>
        <p:nvPicPr>
          <p:cNvPr id="4" name="Picture 4" descr="tw0000">
            <a:extLst>
              <a:ext uri="{FF2B5EF4-FFF2-40B4-BE49-F238E27FC236}">
                <a16:creationId xmlns:a16="http://schemas.microsoft.com/office/drawing/2014/main" id="{4407E571-2389-A34D-A61B-600BC832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89"/>
            <a:ext cx="4836061" cy="4319497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w056">
            <a:extLst>
              <a:ext uri="{FF2B5EF4-FFF2-40B4-BE49-F238E27FC236}">
                <a16:creationId xmlns:a16="http://schemas.microsoft.com/office/drawing/2014/main" id="{31103A37-499E-5444-BCB5-783482F2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40" y="2038438"/>
            <a:ext cx="4717460" cy="4357597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1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8981-4C2B-C444-B961-3857B058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Example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1BC7-F0FB-0344-92A2-1612B76C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 are still away from optimal solutions …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188E4CCE-7D8E-FB4B-BF0B-80F488F55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405067"/>
              </p:ext>
            </p:extLst>
          </p:nvPr>
        </p:nvGraphicFramePr>
        <p:xfrm>
          <a:off x="838200" y="2318657"/>
          <a:ext cx="4781550" cy="3605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Worksheet" r:id="rId3" imgW="4572305" imgH="2705405" progId="Excel.Sheet.8">
                  <p:embed/>
                </p:oleObj>
              </mc:Choice>
              <mc:Fallback>
                <p:oleObj name="Worksheet" r:id="rId3" imgW="4572305" imgH="2705405" progId="Excel.Sheet.8">
                  <p:embed/>
                  <p:pic>
                    <p:nvPicPr>
                      <p:cNvPr id="51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18657"/>
                        <a:ext cx="4781550" cy="3605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C67D2C7E-926F-7943-8649-6435FC605F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16994"/>
              </p:ext>
            </p:extLst>
          </p:nvPr>
        </p:nvGraphicFramePr>
        <p:xfrm>
          <a:off x="6572252" y="2321832"/>
          <a:ext cx="4781550" cy="3591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Worksheet" r:id="rId5" imgW="4572381" imgH="2705405" progId="Excel.Sheet.8">
                  <p:embed/>
                </p:oleObj>
              </mc:Choice>
              <mc:Fallback>
                <p:oleObj name="Worksheet" r:id="rId5" imgW="4572381" imgH="2705405" progId="Excel.Sheet.8">
                  <p:embed/>
                  <p:pic>
                    <p:nvPicPr>
                      <p:cNvPr id="51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2" y="2321832"/>
                        <a:ext cx="4781550" cy="3591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10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319B-570E-1648-9EE3-FDF81D29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Lithography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9EBDF-9009-6248-9C83-8A2A02B1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064"/>
            <a:ext cx="8675912" cy="513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C85DF91-8E71-B244-9268-948CD582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48" y="3037114"/>
            <a:ext cx="2393952" cy="202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46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DAA9-DD93-2843-8435-CF5E6959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AEBE-A71D-DA41-919D-7A8FDC67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Instructor: Dr. Tsung-Wei Huang (TW)</a:t>
            </a:r>
          </a:p>
          <a:p>
            <a:pPr lvl="1"/>
            <a:r>
              <a:rPr lang="en-US" sz="2300" dirty="0">
                <a:hlinkClick r:id="rId2"/>
              </a:rPr>
              <a:t>tsung-wei.huang@utah.edu</a:t>
            </a:r>
            <a:endParaRPr lang="en-US" sz="2300" dirty="0"/>
          </a:p>
          <a:p>
            <a:pPr lvl="1"/>
            <a:r>
              <a:rPr lang="en-US" sz="2300" dirty="0"/>
              <a:t>MEB 2124</a:t>
            </a:r>
          </a:p>
          <a:p>
            <a:r>
              <a:rPr lang="en-US" b="1" dirty="0"/>
              <a:t>Time: </a:t>
            </a:r>
            <a:r>
              <a:rPr lang="en-US" b="1" dirty="0" err="1"/>
              <a:t>MoWe</a:t>
            </a:r>
            <a:r>
              <a:rPr lang="en-US" b="1" dirty="0"/>
              <a:t> / 3 PM – 4:20 PM (excluding holidays)</a:t>
            </a:r>
          </a:p>
          <a:p>
            <a:pPr lvl="1"/>
            <a:r>
              <a:rPr lang="en-US" dirty="0"/>
              <a:t>In person: WEB L114</a:t>
            </a:r>
          </a:p>
          <a:p>
            <a:pPr lvl="1"/>
            <a:r>
              <a:rPr lang="en-US" dirty="0"/>
              <a:t>Zoom (back-up plan): </a:t>
            </a:r>
            <a:r>
              <a:rPr lang="en-US" dirty="0">
                <a:hlinkClick r:id="rId3"/>
              </a:rPr>
              <a:t>https://utah.zoom.us/j/2468214418</a:t>
            </a:r>
            <a:endParaRPr lang="en-US" dirty="0"/>
          </a:p>
          <a:p>
            <a:r>
              <a:rPr lang="en-US" b="1" dirty="0"/>
              <a:t>Webpage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https://github.com/tsung-wei-huang/ece5960-physical-design/</a:t>
            </a:r>
            <a:endParaRPr lang="en-US" dirty="0"/>
          </a:p>
          <a:p>
            <a:r>
              <a:rPr lang="en-US" b="1" dirty="0"/>
              <a:t>Office hour: by appointment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3685783-48A1-0C47-B34C-E20604A0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8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8B34-854E-B54A-AA40-5CBA47E8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itchFamily="18" charset="-120"/>
              </a:rPr>
              <a:t>Lithography Example (cont’d)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E993B-C80B-744E-B861-9532159F3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3" y="1597478"/>
            <a:ext cx="7532779" cy="4710113"/>
          </a:xfrm>
        </p:spPr>
      </p:pic>
      <p:pic>
        <p:nvPicPr>
          <p:cNvPr id="12290" name="Picture 2" descr="EUV Demand is Up: EUV Device Manufacturer ASML Beats Sales ...">
            <a:extLst>
              <a:ext uri="{FF2B5EF4-FFF2-40B4-BE49-F238E27FC236}">
                <a16:creationId xmlns:a16="http://schemas.microsoft.com/office/drawing/2014/main" id="{19476742-99FB-064E-BA7C-57746124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43" y="1401535"/>
            <a:ext cx="3918857" cy="26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United States once again obstructed, China has no hope of buying a 5nm  extreme ultraviolet lithography machine, is it possible to replace it with  domestic products? - iNEWS">
            <a:extLst>
              <a:ext uri="{FF2B5EF4-FFF2-40B4-BE49-F238E27FC236}">
                <a16:creationId xmlns:a16="http://schemas.microsoft.com/office/drawing/2014/main" id="{59598619-81BF-B149-8DBB-37E8BB6C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36" y="4277457"/>
            <a:ext cx="2686957" cy="18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43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27B4-CBCE-0044-9342-5BF19466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ea typeface="新細明體" pitchFamily="18" charset="-120"/>
              </a:rPr>
              <a:t>Optical Proximity Correction (OPC)</a:t>
            </a:r>
            <a:endParaRPr lang="en-US" dirty="0"/>
          </a:p>
        </p:txBody>
      </p:sp>
      <p:pic>
        <p:nvPicPr>
          <p:cNvPr id="4" name="Picture 3" descr="problem2_opc">
            <a:extLst>
              <a:ext uri="{FF2B5EF4-FFF2-40B4-BE49-F238E27FC236}">
                <a16:creationId xmlns:a16="http://schemas.microsoft.com/office/drawing/2014/main" id="{1B26C9A3-96D7-5F46-9D53-7C357249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56" y="1730828"/>
            <a:ext cx="3556199" cy="411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roblem_opc">
            <a:extLst>
              <a:ext uri="{FF2B5EF4-FFF2-40B4-BE49-F238E27FC236}">
                <a16:creationId xmlns:a16="http://schemas.microsoft.com/office/drawing/2014/main" id="{493866F2-7B1E-2B4D-9050-856F4139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81" y="1744417"/>
            <a:ext cx="3523199" cy="407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5B77667-1FA3-0144-92F5-C8FD0267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1088" y="5912080"/>
            <a:ext cx="2931147" cy="48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/>
            <a:r>
              <a:rPr lang="en-US" altLang="zh-TW" b="1">
                <a:latin typeface="Arial" pitchFamily="34" charset="0"/>
              </a:rPr>
              <a:t>More OPC friendly</a:t>
            </a:r>
          </a:p>
        </p:txBody>
      </p:sp>
    </p:spTree>
    <p:extLst>
      <p:ext uri="{BB962C8B-B14F-4D97-AF65-F5344CB8AC3E}">
        <p14:creationId xmlns:p14="http://schemas.microsoft.com/office/powerpoint/2010/main" val="53883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B29-5FF0-344A-B7C4-150F12D0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Algorithms!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83E5-B1E7-B14D-A6FE-85CC4971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To optimize design among different objectives, area, power, performance, and etc.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Fundamental questions: How to do it smartly?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Definition of algorithm in a board sense: A step-by-step procedure for solving a problem. Examples: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Cooking a dish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Making a phone call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Sorting a hand of cards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Definition for computational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 well-defined computational procedure that takes some value as input and produces some value as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6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C828-2FDD-CB40-862D-30936AF4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A1F7-B861-A84F-B0E2-580F0E94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Decision problem</a:t>
            </a:r>
          </a:p>
          <a:p>
            <a:pPr lvl="1"/>
            <a:r>
              <a:rPr lang="en-US" altLang="zh-TW" dirty="0"/>
              <a:t>Given a positive integer n, determine if n is prime</a:t>
            </a:r>
          </a:p>
          <a:p>
            <a:r>
              <a:rPr lang="en-US" altLang="zh-TW" b="1" dirty="0"/>
              <a:t>Search problem</a:t>
            </a:r>
          </a:p>
          <a:p>
            <a:pPr lvl="1"/>
            <a:r>
              <a:rPr lang="en-US" altLang="zh-TW" dirty="0"/>
              <a:t>Find all even numbers in X=[1,2,3,4,5]</a:t>
            </a:r>
          </a:p>
          <a:p>
            <a:r>
              <a:rPr lang="en-US" altLang="zh-TW" b="1" dirty="0"/>
              <a:t>Counting problem</a:t>
            </a:r>
          </a:p>
          <a:p>
            <a:pPr lvl="1"/>
            <a:r>
              <a:rPr lang="en-US" altLang="zh-TW" dirty="0"/>
              <a:t>Given a positive integer n, count its number of nontrivial prime factors</a:t>
            </a:r>
          </a:p>
          <a:p>
            <a:r>
              <a:rPr lang="en-US" altLang="zh-TW" b="1" dirty="0"/>
              <a:t>Optimization problem </a:t>
            </a:r>
          </a:p>
          <a:p>
            <a:pPr lvl="1"/>
            <a:r>
              <a:rPr lang="en-US" altLang="zh-TW" dirty="0"/>
              <a:t>Given a graph G, find an independent set of G of maximum size</a:t>
            </a:r>
          </a:p>
          <a:p>
            <a:r>
              <a:rPr lang="en-US" altLang="zh-TW" dirty="0"/>
              <a:t>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279CE-CAF8-6A49-9141-BA3157613DD4}"/>
              </a:ext>
            </a:extLst>
          </p:cNvPr>
          <p:cNvSpPr txBox="1"/>
          <p:nvPr/>
        </p:nvSpPr>
        <p:spPr>
          <a:xfrm>
            <a:off x="838200" y="5627915"/>
            <a:ext cx="1051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How do we solve these problems smartly?</a:t>
            </a:r>
          </a:p>
        </p:txBody>
      </p:sp>
    </p:spTree>
    <p:extLst>
      <p:ext uri="{BB962C8B-B14F-4D97-AF65-F5344CB8AC3E}">
        <p14:creationId xmlns:p14="http://schemas.microsoft.com/office/powerpoint/2010/main" val="197057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8D5E-1A6E-8E42-B752-D35E3C63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Big Mod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2395-89DA-4F42-AADC-40E8840A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Computational problem description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Input: a, b, c (3&lt;a, c&lt;5000000,  1&lt;b&lt;2147483647)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Output:	x = a</a:t>
            </a:r>
            <a:r>
              <a:rPr lang="en-US" altLang="zh-TW" baseline="30000" dirty="0"/>
              <a:t>b</a:t>
            </a:r>
            <a:r>
              <a:rPr lang="en-US" altLang="zh-TW" dirty="0"/>
              <a:t> (mod c)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A simple solution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for(</a:t>
            </a:r>
            <a:r>
              <a:rPr lang="en-US" altLang="zh-TW" dirty="0" err="1"/>
              <a:t>i</a:t>
            </a:r>
            <a:r>
              <a:rPr lang="en-US" altLang="zh-TW" dirty="0"/>
              <a:t>=1, x=1; </a:t>
            </a:r>
            <a:r>
              <a:rPr lang="en-US" altLang="zh-TW" dirty="0" err="1"/>
              <a:t>i</a:t>
            </a:r>
            <a:r>
              <a:rPr lang="en-US" altLang="zh-TW" dirty="0"/>
              <a:t>&lt;=b;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		x = (x*a)%c;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std::</a:t>
            </a:r>
            <a:r>
              <a:rPr lang="en-US" altLang="zh-TW" dirty="0" err="1"/>
              <a:t>cout</a:t>
            </a:r>
            <a:r>
              <a:rPr lang="en-US" altLang="zh-TW" dirty="0"/>
              <a:t> &lt;&lt; “</a:t>
            </a:r>
            <a:r>
              <a:rPr lang="en-US" altLang="zh-TW" dirty="0" err="1"/>
              <a:t>a^b</a:t>
            </a:r>
            <a:r>
              <a:rPr lang="en-US" altLang="zh-TW" dirty="0"/>
              <a:t> % c = ” &lt;&lt; x &lt;&lt; std::</a:t>
            </a:r>
            <a:r>
              <a:rPr lang="en-US" altLang="zh-TW" dirty="0" err="1"/>
              <a:t>endl</a:t>
            </a:r>
            <a:r>
              <a:rPr lang="en-US" altLang="zh-TW" dirty="0"/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Is the solution smart enough?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0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8D5E-1A6E-8E42-B752-D35E3C63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Big Mod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2395-89DA-4F42-AADC-40E8840A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Computational problem description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Input: a, b, c (3&lt;a, c&lt;5000000,  1&lt;b&lt;2147483647)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Output:	x = a</a:t>
            </a:r>
            <a:r>
              <a:rPr lang="en-US" altLang="zh-TW" baseline="30000" dirty="0"/>
              <a:t>b</a:t>
            </a:r>
            <a:r>
              <a:rPr lang="en-US" altLang="zh-TW" dirty="0"/>
              <a:t> (mod c)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A simple solution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for(</a:t>
            </a:r>
            <a:r>
              <a:rPr lang="en-US" altLang="zh-TW" dirty="0" err="1"/>
              <a:t>i</a:t>
            </a:r>
            <a:r>
              <a:rPr lang="en-US" altLang="zh-TW" dirty="0"/>
              <a:t>=1, x=1; </a:t>
            </a:r>
            <a:r>
              <a:rPr lang="en-US" altLang="zh-TW" dirty="0" err="1"/>
              <a:t>i</a:t>
            </a:r>
            <a:r>
              <a:rPr lang="en-US" altLang="zh-TW" dirty="0"/>
              <a:t>&lt;=b;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		x = (x*a)%c;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/>
              <a:t>std::</a:t>
            </a:r>
            <a:r>
              <a:rPr lang="en-US" altLang="zh-TW" dirty="0" err="1"/>
              <a:t>cout</a:t>
            </a:r>
            <a:r>
              <a:rPr lang="en-US" altLang="zh-TW" dirty="0"/>
              <a:t> &lt;&lt; “</a:t>
            </a:r>
            <a:r>
              <a:rPr lang="en-US" altLang="zh-TW" dirty="0" err="1"/>
              <a:t>a^b</a:t>
            </a:r>
            <a:r>
              <a:rPr lang="en-US" altLang="zh-TW" dirty="0"/>
              <a:t> % c = ” &lt;&lt; x &lt;&lt; std::</a:t>
            </a:r>
            <a:r>
              <a:rPr lang="en-US" altLang="zh-TW" dirty="0" err="1"/>
              <a:t>endl</a:t>
            </a:r>
            <a:r>
              <a:rPr lang="en-US" altLang="zh-TW" dirty="0"/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/>
              <a:t>Is the solution smart enough?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We need a total of “b” iterations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Very slow execution for large 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8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DAA9-DD93-2843-8435-CF5E6959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AEBE-A71D-DA41-919D-7A8FDC67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Total 100 points</a:t>
            </a:r>
          </a:p>
          <a:p>
            <a:pPr lvl="1"/>
            <a:r>
              <a:rPr lang="en-US" dirty="0"/>
              <a:t>Four programming assignments of key physical design algorithms</a:t>
            </a:r>
          </a:p>
          <a:p>
            <a:r>
              <a:rPr lang="en-US" b="1" dirty="0"/>
              <a:t>Academic integrity</a:t>
            </a:r>
          </a:p>
          <a:p>
            <a:pPr lvl="1"/>
            <a:r>
              <a:rPr lang="en-US" dirty="0"/>
              <a:t>I trust you but don’t take it for granted (it’s your career not mine…)</a:t>
            </a:r>
          </a:p>
          <a:p>
            <a:pPr lvl="1"/>
            <a:r>
              <a:rPr lang="en-US" dirty="0">
                <a:hlinkClick r:id="rId2"/>
              </a:rPr>
              <a:t>https://regulations.utah.edu/academics/6-400.php</a:t>
            </a:r>
            <a:endParaRPr lang="en-US" dirty="0"/>
          </a:p>
          <a:p>
            <a:r>
              <a:rPr lang="en-US" b="1" dirty="0"/>
              <a:t>Textbook</a:t>
            </a:r>
          </a:p>
          <a:p>
            <a:pPr lvl="1"/>
            <a:r>
              <a:rPr lang="en-US" dirty="0"/>
              <a:t>No need to buy any textbook</a:t>
            </a:r>
          </a:p>
          <a:p>
            <a:pPr lvl="1"/>
            <a:r>
              <a:rPr lang="en-US" dirty="0"/>
              <a:t>Slides will be available and are enough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6BCE26-1F61-264D-8BC5-2DDA6512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AE18-50D4-704F-B15C-325C20F5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C568-4008-114D-8948-0AE14F059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 important physical design algorithms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Combinatorial optimization problems (e.g., graph, discrete math)</a:t>
            </a:r>
          </a:p>
          <a:p>
            <a:pPr lvl="1"/>
            <a:r>
              <a:rPr lang="en-US" dirty="0"/>
              <a:t>Analytical methods (e.g., linear programming)</a:t>
            </a:r>
          </a:p>
          <a:p>
            <a:r>
              <a:rPr lang="en-US" b="1" dirty="0"/>
              <a:t>Program important physical design algorithms</a:t>
            </a:r>
          </a:p>
          <a:p>
            <a:pPr lvl="1"/>
            <a:r>
              <a:rPr lang="en-US" dirty="0"/>
              <a:t>Write C/C++/Python code to solve physical design problems</a:t>
            </a:r>
          </a:p>
          <a:p>
            <a:pPr lvl="1"/>
            <a:r>
              <a:rPr lang="en-US" dirty="0"/>
              <a:t>Implement various data structures and algorithms</a:t>
            </a:r>
          </a:p>
          <a:p>
            <a:r>
              <a:rPr lang="en-US" b="1" dirty="0"/>
              <a:t>At the end of the class, I want you to</a:t>
            </a:r>
          </a:p>
          <a:p>
            <a:pPr lvl="1"/>
            <a:r>
              <a:rPr lang="en-US" dirty="0"/>
              <a:t>Understand important computer design problems</a:t>
            </a:r>
          </a:p>
          <a:p>
            <a:pPr lvl="1"/>
            <a:r>
              <a:rPr lang="en-US" dirty="0"/>
              <a:t>Improve your coding skills and algorithm knowledge</a:t>
            </a:r>
          </a:p>
          <a:p>
            <a:pPr lvl="1"/>
            <a:r>
              <a:rPr lang="en-US" dirty="0"/>
              <a:t>Have more job opportunities in software companies (high pay today!)</a:t>
            </a:r>
          </a:p>
          <a:p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0503394-B168-524D-BE75-B8E15CF0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0A02-7679-7442-8814-F45F0409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CCEF-F58B-B04A-B15C-E6271A149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5130801"/>
          </a:xfrm>
        </p:spPr>
        <p:txBody>
          <a:bodyPr/>
          <a:lstStyle/>
          <a:p>
            <a:r>
              <a:rPr lang="en-US" b="1" dirty="0"/>
              <a:t>Linux programming environment</a:t>
            </a:r>
          </a:p>
          <a:p>
            <a:pPr lvl="1"/>
            <a:r>
              <a:rPr lang="en-US" dirty="0"/>
              <a:t>Utah CADE Linux machine: </a:t>
            </a:r>
            <a:r>
              <a:rPr lang="en-US" dirty="0">
                <a:hlinkClick r:id="rId2"/>
              </a:rPr>
              <a:t>https://www.cade.utah.edu/</a:t>
            </a:r>
            <a:endParaRPr lang="en-US" dirty="0"/>
          </a:p>
          <a:p>
            <a:pPr lvl="1"/>
            <a:r>
              <a:rPr lang="en-US" dirty="0"/>
              <a:t>Your personal MacBook, Linux desktop, etc.</a:t>
            </a:r>
          </a:p>
          <a:p>
            <a:r>
              <a:rPr lang="en-US" b="1" dirty="0"/>
              <a:t>Evaluation environment</a:t>
            </a:r>
          </a:p>
          <a:p>
            <a:pPr lvl="1"/>
            <a:r>
              <a:rPr lang="en-US" dirty="0"/>
              <a:t>Instructor’s server: twhuang-server-01.ece.utah.edu</a:t>
            </a:r>
          </a:p>
          <a:p>
            <a:pPr lvl="1"/>
            <a:r>
              <a:rPr lang="en-US" dirty="0"/>
              <a:t>Email the instructor (</a:t>
            </a:r>
            <a:r>
              <a:rPr lang="en-US" dirty="0">
                <a:hlinkClick r:id="rId3"/>
              </a:rPr>
              <a:t>tsung-wei.huang@utah.edu</a:t>
            </a:r>
            <a:r>
              <a:rPr lang="en-US" dirty="0"/>
              <a:t>) for an account with</a:t>
            </a:r>
          </a:p>
          <a:p>
            <a:pPr lvl="2"/>
            <a:r>
              <a:rPr lang="en-US" dirty="0"/>
              <a:t>Your account name</a:t>
            </a:r>
          </a:p>
          <a:p>
            <a:pPr lvl="2"/>
            <a:r>
              <a:rPr lang="en-US" dirty="0"/>
              <a:t>Your default password</a:t>
            </a:r>
          </a:p>
          <a:p>
            <a:r>
              <a:rPr lang="en-US" b="1" dirty="0"/>
              <a:t>Programming languages</a:t>
            </a:r>
          </a:p>
          <a:p>
            <a:pPr lvl="1"/>
            <a:r>
              <a:rPr lang="en-US" dirty="0"/>
              <a:t>No restriction but highly recommend C/C++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C5818F-B8F7-CE44-AF41-325470E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3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92D5-E82D-1949-9FB1-60688332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Programming…?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B38CE-F337-1540-9A02-DAB90542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223"/>
            <a:ext cx="9144000" cy="512795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96C19C-CB4C-4A4C-81C6-097F19A2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Top 10 jobs in IT and engineering | CIO">
            <a:extLst>
              <a:ext uri="{FF2B5EF4-FFF2-40B4-BE49-F238E27FC236}">
                <a16:creationId xmlns:a16="http://schemas.microsoft.com/office/drawing/2014/main" id="{214DA430-0AE2-1C46-AD45-2EE252AD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281" y="260351"/>
            <a:ext cx="2773438" cy="20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5922A47-3940-D94B-A22B-39E1D36E7339}"/>
              </a:ext>
            </a:extLst>
          </p:cNvPr>
          <p:cNvCxnSpPr>
            <a:stCxn id="4" idx="3"/>
            <a:endCxn id="6" idx="2"/>
          </p:cNvCxnSpPr>
          <p:nvPr/>
        </p:nvCxnSpPr>
        <p:spPr>
          <a:xfrm flipV="1">
            <a:off x="9982200" y="2340429"/>
            <a:ext cx="304800" cy="1652772"/>
          </a:xfrm>
          <a:prstGeom prst="bentConnector2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7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1CFF-0DEA-FA47-89F6-D94ED7F3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Language?</a:t>
            </a:r>
          </a:p>
        </p:txBody>
      </p:sp>
      <p:pic>
        <p:nvPicPr>
          <p:cNvPr id="1026" name="Picture 2" descr="What Programming Language Should I Learn First? - YouTube">
            <a:extLst>
              <a:ext uri="{FF2B5EF4-FFF2-40B4-BE49-F238E27FC236}">
                <a16:creationId xmlns:a16="http://schemas.microsoft.com/office/drawing/2014/main" id="{247BC76A-A01A-3F4F-802A-1FF9367B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7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65FF-C26D-AA41-9DEF-13714C01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my 10-year Programming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BDFC-742E-3D48-A4D4-44856939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general, your logic thinking matters the most</a:t>
            </a:r>
          </a:p>
          <a:p>
            <a:pPr lvl="1"/>
            <a:r>
              <a:rPr lang="en-US" dirty="0"/>
              <a:t>How to formulate a problem computationally?</a:t>
            </a:r>
          </a:p>
          <a:p>
            <a:pPr lvl="1"/>
            <a:r>
              <a:rPr lang="en-US" dirty="0"/>
              <a:t>How to solve a computational problem efficiently?</a:t>
            </a:r>
          </a:p>
          <a:p>
            <a:pPr lvl="1"/>
            <a:r>
              <a:rPr lang="en-US" dirty="0"/>
              <a:t>How to improve the solution quality programmatically?</a:t>
            </a:r>
          </a:p>
          <a:p>
            <a:r>
              <a:rPr lang="en-US" b="1" dirty="0"/>
              <a:t>However, as a CE/CS student, I highly recommend</a:t>
            </a:r>
          </a:p>
          <a:p>
            <a:pPr lvl="1"/>
            <a:r>
              <a:rPr lang="en-US" dirty="0"/>
              <a:t>C/C++ let you know how performance works</a:t>
            </a:r>
          </a:p>
          <a:p>
            <a:pPr lvl="1"/>
            <a:r>
              <a:rPr lang="en-US" dirty="0"/>
              <a:t>Python let you know how productivity works</a:t>
            </a:r>
          </a:p>
          <a:p>
            <a:pPr lvl="1"/>
            <a:r>
              <a:rPr lang="en-US" dirty="0"/>
              <a:t>Java let you know how portability works</a:t>
            </a:r>
          </a:p>
        </p:txBody>
      </p:sp>
      <p:pic>
        <p:nvPicPr>
          <p:cNvPr id="2050" name="Picture 2" descr="C++ vs Python vs PHP : r/ProgrammerHumor">
            <a:extLst>
              <a:ext uri="{FF2B5EF4-FFF2-40B4-BE49-F238E27FC236}">
                <a16:creationId xmlns:a16="http://schemas.microsoft.com/office/drawing/2014/main" id="{DC0D2F5C-61C5-C643-B11D-082075E53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6"/>
          <a:stretch/>
        </p:blipFill>
        <p:spPr bwMode="auto">
          <a:xfrm>
            <a:off x="8240485" y="3753177"/>
            <a:ext cx="3113315" cy="27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2CA11B5-69A7-4D42-9689-231D71AC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5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76D8-CD08-2548-9384-5DE7272B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Silicon Compiler (Design Automation)</a:t>
            </a:r>
          </a:p>
        </p:txBody>
      </p:sp>
      <p:sp>
        <p:nvSpPr>
          <p:cNvPr id="4" name="橢圓 18">
            <a:extLst>
              <a:ext uri="{FF2B5EF4-FFF2-40B4-BE49-F238E27FC236}">
                <a16:creationId xmlns:a16="http://schemas.microsoft.com/office/drawing/2014/main" id="{3C1584DF-35A3-2E4E-8477-D7B6DCAABA1F}"/>
              </a:ext>
            </a:extLst>
          </p:cNvPr>
          <p:cNvSpPr/>
          <p:nvPr/>
        </p:nvSpPr>
        <p:spPr>
          <a:xfrm>
            <a:off x="7231138" y="2552086"/>
            <a:ext cx="2376264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Logic synthesis</a:t>
            </a:r>
            <a:endParaRPr lang="zh-TW" altLang="en-US" sz="2400" b="1" dirty="0"/>
          </a:p>
        </p:txBody>
      </p:sp>
      <p:sp>
        <p:nvSpPr>
          <p:cNvPr id="5" name="向下箭號 19">
            <a:extLst>
              <a:ext uri="{FF2B5EF4-FFF2-40B4-BE49-F238E27FC236}">
                <a16:creationId xmlns:a16="http://schemas.microsoft.com/office/drawing/2014/main" id="{8C26303C-5423-2049-9ADD-5B2B91AD5954}"/>
              </a:ext>
            </a:extLst>
          </p:cNvPr>
          <p:cNvSpPr/>
          <p:nvPr/>
        </p:nvSpPr>
        <p:spPr>
          <a:xfrm>
            <a:off x="8167242" y="204803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向下箭號 20">
            <a:extLst>
              <a:ext uri="{FF2B5EF4-FFF2-40B4-BE49-F238E27FC236}">
                <a16:creationId xmlns:a16="http://schemas.microsoft.com/office/drawing/2014/main" id="{C6CD6098-E751-4C47-B101-A2A30EB43FA7}"/>
              </a:ext>
            </a:extLst>
          </p:cNvPr>
          <p:cNvSpPr/>
          <p:nvPr/>
        </p:nvSpPr>
        <p:spPr>
          <a:xfrm>
            <a:off x="8167242" y="567009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矩形 21">
            <a:extLst>
              <a:ext uri="{FF2B5EF4-FFF2-40B4-BE49-F238E27FC236}">
                <a16:creationId xmlns:a16="http://schemas.microsoft.com/office/drawing/2014/main" id="{7A0066D1-AB94-B14C-BBB0-AE2D24592B14}"/>
              </a:ext>
            </a:extLst>
          </p:cNvPr>
          <p:cNvSpPr/>
          <p:nvPr/>
        </p:nvSpPr>
        <p:spPr>
          <a:xfrm>
            <a:off x="5803353" y="1458977"/>
            <a:ext cx="55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Hardware description (Verilog/VHDL)</a:t>
            </a:r>
            <a:endParaRPr lang="zh-TW" altLang="en-US" sz="2800" dirty="0"/>
          </a:p>
        </p:txBody>
      </p:sp>
      <p:sp>
        <p:nvSpPr>
          <p:cNvPr id="8" name="矩形 22">
            <a:extLst>
              <a:ext uri="{FF2B5EF4-FFF2-40B4-BE49-F238E27FC236}">
                <a16:creationId xmlns:a16="http://schemas.microsoft.com/office/drawing/2014/main" id="{F4214A94-BC3B-4B43-BFC1-EDF7D39F0CEE}"/>
              </a:ext>
            </a:extLst>
          </p:cNvPr>
          <p:cNvSpPr/>
          <p:nvPr/>
        </p:nvSpPr>
        <p:spPr>
          <a:xfrm>
            <a:off x="3243942" y="6075417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Layout (GDSII)</a:t>
            </a:r>
            <a:endParaRPr lang="zh-TW" altLang="en-US" sz="2800" dirty="0"/>
          </a:p>
        </p:txBody>
      </p:sp>
      <p:sp>
        <p:nvSpPr>
          <p:cNvPr id="9" name="橢圓 23">
            <a:extLst>
              <a:ext uri="{FF2B5EF4-FFF2-40B4-BE49-F238E27FC236}">
                <a16:creationId xmlns:a16="http://schemas.microsoft.com/office/drawing/2014/main" id="{24961400-AC70-1149-BF7C-FD9BA89D27A2}"/>
              </a:ext>
            </a:extLst>
          </p:cNvPr>
          <p:cNvSpPr/>
          <p:nvPr/>
        </p:nvSpPr>
        <p:spPr>
          <a:xfrm>
            <a:off x="7239130" y="4694638"/>
            <a:ext cx="2376264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Physical design</a:t>
            </a:r>
            <a:endParaRPr lang="zh-TW" altLang="en-US" sz="2400" b="1" dirty="0"/>
          </a:p>
        </p:txBody>
      </p:sp>
      <p:sp>
        <p:nvSpPr>
          <p:cNvPr id="10" name="向下箭號 24">
            <a:extLst>
              <a:ext uri="{FF2B5EF4-FFF2-40B4-BE49-F238E27FC236}">
                <a16:creationId xmlns:a16="http://schemas.microsoft.com/office/drawing/2014/main" id="{0C573692-316A-464E-9913-D684BE58AF80}"/>
              </a:ext>
            </a:extLst>
          </p:cNvPr>
          <p:cNvSpPr/>
          <p:nvPr/>
        </p:nvSpPr>
        <p:spPr>
          <a:xfrm>
            <a:off x="8167242" y="3520848"/>
            <a:ext cx="432048" cy="32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矩形 25">
            <a:extLst>
              <a:ext uri="{FF2B5EF4-FFF2-40B4-BE49-F238E27FC236}">
                <a16:creationId xmlns:a16="http://schemas.microsoft.com/office/drawing/2014/main" id="{E953D981-A754-AC45-A93B-9C25BEBFA045}"/>
              </a:ext>
            </a:extLst>
          </p:cNvPr>
          <p:cNvSpPr/>
          <p:nvPr/>
        </p:nvSpPr>
        <p:spPr>
          <a:xfrm>
            <a:off x="10378874" y="2507268"/>
            <a:ext cx="1465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Front end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26">
            <a:extLst>
              <a:ext uri="{FF2B5EF4-FFF2-40B4-BE49-F238E27FC236}">
                <a16:creationId xmlns:a16="http://schemas.microsoft.com/office/drawing/2014/main" id="{9B2E6A1F-4A83-BC46-B864-7A0B1526A5BA}"/>
              </a:ext>
            </a:extLst>
          </p:cNvPr>
          <p:cNvSpPr/>
          <p:nvPr/>
        </p:nvSpPr>
        <p:spPr>
          <a:xfrm>
            <a:off x="3375838" y="3739370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Netlist (gate-level description)</a:t>
            </a:r>
          </a:p>
        </p:txBody>
      </p:sp>
      <p:sp>
        <p:nvSpPr>
          <p:cNvPr id="13" name="向下箭號 27">
            <a:extLst>
              <a:ext uri="{FF2B5EF4-FFF2-40B4-BE49-F238E27FC236}">
                <a16:creationId xmlns:a16="http://schemas.microsoft.com/office/drawing/2014/main" id="{9BAC08D1-43B0-DE42-B51B-C82B0425406C}"/>
              </a:ext>
            </a:extLst>
          </p:cNvPr>
          <p:cNvSpPr/>
          <p:nvPr/>
        </p:nvSpPr>
        <p:spPr>
          <a:xfrm>
            <a:off x="8167242" y="4309516"/>
            <a:ext cx="432048" cy="32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5" name="矩形 29">
            <a:extLst>
              <a:ext uri="{FF2B5EF4-FFF2-40B4-BE49-F238E27FC236}">
                <a16:creationId xmlns:a16="http://schemas.microsoft.com/office/drawing/2014/main" id="{611BB086-89B6-D145-9DB9-6F902A7F7F54}"/>
              </a:ext>
            </a:extLst>
          </p:cNvPr>
          <p:cNvSpPr/>
          <p:nvPr/>
        </p:nvSpPr>
        <p:spPr>
          <a:xfrm>
            <a:off x="6745370" y="4649820"/>
            <a:ext cx="3240360" cy="980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6" name="矩形 30">
            <a:extLst>
              <a:ext uri="{FF2B5EF4-FFF2-40B4-BE49-F238E27FC236}">
                <a16:creationId xmlns:a16="http://schemas.microsoft.com/office/drawing/2014/main" id="{55E88D12-9946-7C4E-A724-3BF26340FC34}"/>
              </a:ext>
            </a:extLst>
          </p:cNvPr>
          <p:cNvSpPr/>
          <p:nvPr/>
        </p:nvSpPr>
        <p:spPr>
          <a:xfrm>
            <a:off x="10374029" y="4633516"/>
            <a:ext cx="1465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Back end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31">
            <a:extLst>
              <a:ext uri="{FF2B5EF4-FFF2-40B4-BE49-F238E27FC236}">
                <a16:creationId xmlns:a16="http://schemas.microsoft.com/office/drawing/2014/main" id="{3E05F34C-EE7F-D34E-8574-451304CEFBF5}"/>
              </a:ext>
            </a:extLst>
          </p:cNvPr>
          <p:cNvSpPr/>
          <p:nvPr/>
        </p:nvSpPr>
        <p:spPr>
          <a:xfrm>
            <a:off x="6756842" y="2507268"/>
            <a:ext cx="3240360" cy="980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DB3739-4B4C-5E41-8F19-9448E9E8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7" y="2296624"/>
            <a:ext cx="4708439" cy="3589492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2D5B7226-62D1-5A40-9E7D-67578F62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74616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1032</Words>
  <Application>Microsoft Macintosh PowerPoint</Application>
  <PresentationFormat>Widescreen</PresentationFormat>
  <Paragraphs>171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CorelDRAW</vt:lpstr>
      <vt:lpstr>Worksheet</vt:lpstr>
      <vt:lpstr>Lecture 1: Introduction to Physical Design </vt:lpstr>
      <vt:lpstr>Logistics</vt:lpstr>
      <vt:lpstr>Scoring</vt:lpstr>
      <vt:lpstr>Class Philosophy</vt:lpstr>
      <vt:lpstr>Programming Machines</vt:lpstr>
      <vt:lpstr>Why Programming…?</vt:lpstr>
      <vt:lpstr>What Language?</vt:lpstr>
      <vt:lpstr>From my 10-year Programming Perspective</vt:lpstr>
      <vt:lpstr>Silicon Compiler (Design Automation)</vt:lpstr>
      <vt:lpstr>Why Silicon Compiler?</vt:lpstr>
      <vt:lpstr>Silicon Compiler: Front-end</vt:lpstr>
      <vt:lpstr>Silicon Compiler: Back-end</vt:lpstr>
      <vt:lpstr>P</vt:lpstr>
      <vt:lpstr>Complexity of Physical Design</vt:lpstr>
      <vt:lpstr>History of Physical Design</vt:lpstr>
      <vt:lpstr>Floorplan Example</vt:lpstr>
      <vt:lpstr>Placement Example</vt:lpstr>
      <vt:lpstr>Placement Example (cont’d)</vt:lpstr>
      <vt:lpstr>Lithography Example</vt:lpstr>
      <vt:lpstr>Lithography Example (cont’d)</vt:lpstr>
      <vt:lpstr>Optical Proximity Correction (OPC)</vt:lpstr>
      <vt:lpstr>We Need Algorithms!</vt:lpstr>
      <vt:lpstr>Computational Problems</vt:lpstr>
      <vt:lpstr>Example: Big Mod Problem</vt:lpstr>
      <vt:lpstr>Example: Big Mod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1284</cp:revision>
  <dcterms:created xsi:type="dcterms:W3CDTF">2021-01-05T18:50:35Z</dcterms:created>
  <dcterms:modified xsi:type="dcterms:W3CDTF">2022-08-07T01:58:16Z</dcterms:modified>
</cp:coreProperties>
</file>